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82"/>
  </p:notesMasterIdLst>
  <p:handoutMasterIdLst>
    <p:handoutMasterId r:id="rId83"/>
  </p:handoutMasterIdLst>
  <p:sldIdLst>
    <p:sldId id="257" r:id="rId2"/>
    <p:sldId id="323" r:id="rId3"/>
    <p:sldId id="320" r:id="rId4"/>
    <p:sldId id="264" r:id="rId5"/>
    <p:sldId id="321" r:id="rId6"/>
    <p:sldId id="265" r:id="rId7"/>
    <p:sldId id="322" r:id="rId8"/>
    <p:sldId id="324" r:id="rId9"/>
    <p:sldId id="325" r:id="rId10"/>
    <p:sldId id="266" r:id="rId11"/>
    <p:sldId id="267" r:id="rId12"/>
    <p:sldId id="269" r:id="rId13"/>
    <p:sldId id="329" r:id="rId14"/>
    <p:sldId id="270" r:id="rId15"/>
    <p:sldId id="330" r:id="rId16"/>
    <p:sldId id="328" r:id="rId17"/>
    <p:sldId id="271" r:id="rId18"/>
    <p:sldId id="327" r:id="rId19"/>
    <p:sldId id="272" r:id="rId20"/>
    <p:sldId id="273" r:id="rId21"/>
    <p:sldId id="274" r:id="rId22"/>
    <p:sldId id="276" r:id="rId23"/>
    <p:sldId id="331" r:id="rId24"/>
    <p:sldId id="278" r:id="rId25"/>
    <p:sldId id="280" r:id="rId26"/>
    <p:sldId id="333" r:id="rId27"/>
    <p:sldId id="281" r:id="rId28"/>
    <p:sldId id="332" r:id="rId29"/>
    <p:sldId id="282" r:id="rId30"/>
    <p:sldId id="283" r:id="rId31"/>
    <p:sldId id="284" r:id="rId32"/>
    <p:sldId id="334" r:id="rId33"/>
    <p:sldId id="285" r:id="rId34"/>
    <p:sldId id="286" r:id="rId35"/>
    <p:sldId id="287" r:id="rId36"/>
    <p:sldId id="288" r:id="rId37"/>
    <p:sldId id="289" r:id="rId38"/>
    <p:sldId id="290" r:id="rId39"/>
    <p:sldId id="291" r:id="rId40"/>
    <p:sldId id="300" r:id="rId41"/>
    <p:sldId id="302" r:id="rId42"/>
    <p:sldId id="303" r:id="rId43"/>
    <p:sldId id="304" r:id="rId44"/>
    <p:sldId id="307" r:id="rId45"/>
    <p:sldId id="308" r:id="rId46"/>
    <p:sldId id="310" r:id="rId47"/>
    <p:sldId id="311" r:id="rId48"/>
    <p:sldId id="305" r:id="rId49"/>
    <p:sldId id="306" r:id="rId50"/>
    <p:sldId id="312" r:id="rId51"/>
    <p:sldId id="313" r:id="rId52"/>
    <p:sldId id="314" r:id="rId53"/>
    <p:sldId id="315" r:id="rId54"/>
    <p:sldId id="316" r:id="rId55"/>
    <p:sldId id="317" r:id="rId56"/>
    <p:sldId id="318" r:id="rId57"/>
    <p:sldId id="319"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3" r:id="rId76"/>
    <p:sldId id="355" r:id="rId77"/>
    <p:sldId id="356" r:id="rId78"/>
    <p:sldId id="359" r:id="rId79"/>
    <p:sldId id="360" r:id="rId80"/>
    <p:sldId id="361" r:id="rId81"/>
  </p:sldIdLst>
  <p:sldSz cx="9144000" cy="6858000" type="screen4x3"/>
  <p:notesSz cx="9144000" cy="6858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image" Target="../media/image24.emf"/><Relationship Id="rId4"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6F6D164-B2E7-4CDF-8DEF-826377E9BC1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9EBAE2E9-270A-4796-8C83-F2BDB858734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hangingPunct="1">
              <a:defRPr sz="1200"/>
            </a:lvl1pPr>
          </a:lstStyle>
          <a:p>
            <a:pPr>
              <a:defRPr/>
            </a:pPr>
            <a:fld id="{55D68877-70E3-4C3C-82B2-7FCE407FB41C}" type="datetimeFigureOut">
              <a:rPr lang="fr-FR"/>
              <a:pPr>
                <a:defRPr/>
              </a:pPr>
              <a:t>05/09/2020</a:t>
            </a:fld>
            <a:endParaRPr lang="fr-FR"/>
          </a:p>
        </p:txBody>
      </p:sp>
      <p:sp>
        <p:nvSpPr>
          <p:cNvPr id="4" name="Espace réservé du pied de page 3">
            <a:extLst>
              <a:ext uri="{FF2B5EF4-FFF2-40B4-BE49-F238E27FC236}">
                <a16:creationId xmlns:a16="http://schemas.microsoft.com/office/drawing/2014/main" id="{71A218EF-1D28-4F31-9D88-F998415C9A15}"/>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5" name="Espace réservé du numéro de diapositive 4">
            <a:extLst>
              <a:ext uri="{FF2B5EF4-FFF2-40B4-BE49-F238E27FC236}">
                <a16:creationId xmlns:a16="http://schemas.microsoft.com/office/drawing/2014/main" id="{7871D19F-851F-4E2E-BC47-7E80ED8C6F54}"/>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B184000-D75C-4A67-9E08-313BEB720C07}" type="slidenum">
              <a:rPr lang="fr-FR" altLang="fr-FR"/>
              <a:pPr/>
              <a:t>‹N°›</a:t>
            </a:fld>
            <a:endParaRPr lang="fr-FR" altLang="fr-F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626E709-5480-49B8-9741-E967EBCF78C5}"/>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6387" name="Rectangle 3">
            <a:extLst>
              <a:ext uri="{FF2B5EF4-FFF2-40B4-BE49-F238E27FC236}">
                <a16:creationId xmlns:a16="http://schemas.microsoft.com/office/drawing/2014/main" id="{69AEEA82-6EEB-4B5F-8D14-51EE959B8D1F}"/>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11268" name="Rectangle 4">
            <a:extLst>
              <a:ext uri="{FF2B5EF4-FFF2-40B4-BE49-F238E27FC236}">
                <a16:creationId xmlns:a16="http://schemas.microsoft.com/office/drawing/2014/main" id="{1DB315F2-9241-417B-BF7D-2DA6F74F3844}"/>
              </a:ext>
            </a:extLst>
          </p:cNvPr>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DF0699-B8CB-4EBF-B58B-51CB968DA98F}"/>
              </a:ext>
            </a:extLst>
          </p:cNvPr>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6390" name="Rectangle 6">
            <a:extLst>
              <a:ext uri="{FF2B5EF4-FFF2-40B4-BE49-F238E27FC236}">
                <a16:creationId xmlns:a16="http://schemas.microsoft.com/office/drawing/2014/main" id="{EF2E7745-427B-4A5B-9639-D3642CD5D8AE}"/>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6391" name="Rectangle 7">
            <a:extLst>
              <a:ext uri="{FF2B5EF4-FFF2-40B4-BE49-F238E27FC236}">
                <a16:creationId xmlns:a16="http://schemas.microsoft.com/office/drawing/2014/main" id="{AC3115F5-5668-4496-A3AD-7FBB5BAFC6F3}"/>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8213219-2B56-42C8-A546-A98C96E66C1E}" type="slidenum">
              <a:rPr lang="fr-FR" altLang="fr-FR"/>
              <a:pPr/>
              <a:t>‹N°›</a:t>
            </a:fld>
            <a:endParaRPr lang="fr-FR" altLang="fr-F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0177F379-2B76-4751-8FE2-8675CFCB7951}"/>
              </a:ext>
            </a:extLst>
          </p:cNvPr>
          <p:cNvSpPr>
            <a:spLocks noGrp="1" noRot="1" noChangeAspect="1" noChangeArrowheads="1" noTextEdit="1"/>
          </p:cNvSpPr>
          <p:nvPr>
            <p:ph type="sldImg"/>
          </p:nvPr>
        </p:nvSpPr>
        <p:spPr>
          <a:ln/>
        </p:spPr>
      </p:sp>
      <p:sp>
        <p:nvSpPr>
          <p:cNvPr id="14339" name="Espace réservé des commentaires 2">
            <a:extLst>
              <a:ext uri="{FF2B5EF4-FFF2-40B4-BE49-F238E27FC236}">
                <a16:creationId xmlns:a16="http://schemas.microsoft.com/office/drawing/2014/main" id="{C22C639E-E1FC-4D11-AFBD-3FE0DEA16B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37460D3-1090-4ADA-B9E6-E63E93C32021}"/>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54269BF5-A3CE-4951-8169-BA6AEDA53E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AC650848-547F-426E-AB87-9468BA59BA29}"/>
              </a:ext>
            </a:extLst>
          </p:cNvPr>
          <p:cNvSpPr>
            <a:spLocks noGrp="1" noRot="1" noChangeAspect="1" noChangeArrowheads="1" noTextEdit="1"/>
          </p:cNvSpPr>
          <p:nvPr>
            <p:ph type="sldImg"/>
          </p:nvPr>
        </p:nvSpPr>
        <p:spPr>
          <a:ln/>
        </p:spPr>
      </p:sp>
      <p:sp>
        <p:nvSpPr>
          <p:cNvPr id="36867" name="Espace réservé des commentaires 2">
            <a:extLst>
              <a:ext uri="{FF2B5EF4-FFF2-40B4-BE49-F238E27FC236}">
                <a16:creationId xmlns:a16="http://schemas.microsoft.com/office/drawing/2014/main" id="{B3632F67-D799-4BD2-BDE9-75291BFF26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fr-FR" altLang="fr-FR" b="1">
                <a:latin typeface="Arial" panose="020B0604020202020204" pitchFamily="34" charset="0"/>
              </a:rPr>
              <a:t>	John von Neumann</a:t>
            </a:r>
            <a:r>
              <a:rPr lang="fr-FR" altLang="fr-FR">
                <a:latin typeface="Arial" panose="020B0604020202020204" pitchFamily="34" charset="0"/>
              </a:rPr>
              <a:t> (né János Lajos Neumann) (1903-1957) était un mathématicien américain d'origine hongroise ayant apporté d'importantes contributions autant en </a:t>
            </a:r>
            <a:r>
              <a:rPr lang="fr-FR" altLang="fr-FR" b="1">
                <a:latin typeface="Arial" panose="020B0604020202020204" pitchFamily="34" charset="0"/>
              </a:rPr>
              <a:t>physique quantique</a:t>
            </a:r>
            <a:r>
              <a:rPr lang="fr-FR" altLang="fr-FR">
                <a:latin typeface="Arial" panose="020B0604020202020204" pitchFamily="34" charset="0"/>
              </a:rPr>
              <a:t>, qu'en </a:t>
            </a:r>
            <a:r>
              <a:rPr lang="fr-FR" altLang="fr-FR" b="1">
                <a:latin typeface="Arial" panose="020B0604020202020204" pitchFamily="34" charset="0"/>
              </a:rPr>
              <a:t>analyse fonctionnelle</a:t>
            </a:r>
            <a:r>
              <a:rPr lang="fr-FR" altLang="fr-FR">
                <a:latin typeface="Arial" panose="020B0604020202020204" pitchFamily="34" charset="0"/>
              </a:rPr>
              <a:t>, en </a:t>
            </a:r>
            <a:r>
              <a:rPr lang="fr-FR" altLang="fr-FR" b="1">
                <a:latin typeface="Arial" panose="020B0604020202020204" pitchFamily="34" charset="0"/>
              </a:rPr>
              <a:t>théorie des ensembles</a:t>
            </a:r>
            <a:r>
              <a:rPr lang="fr-FR" altLang="fr-FR">
                <a:latin typeface="Arial" panose="020B0604020202020204" pitchFamily="34" charset="0"/>
              </a:rPr>
              <a:t>, en </a:t>
            </a:r>
            <a:r>
              <a:rPr lang="fr-FR" altLang="fr-FR" b="1">
                <a:latin typeface="Arial" panose="020B0604020202020204" pitchFamily="34" charset="0"/>
              </a:rPr>
              <a:t>informatique</a:t>
            </a:r>
            <a:r>
              <a:rPr lang="fr-FR" altLang="fr-FR">
                <a:latin typeface="Arial" panose="020B0604020202020204" pitchFamily="34" charset="0"/>
              </a:rPr>
              <a:t>, en </a:t>
            </a:r>
            <a:r>
              <a:rPr lang="fr-FR" altLang="fr-FR" b="1">
                <a:latin typeface="Arial" panose="020B0604020202020204" pitchFamily="34" charset="0"/>
              </a:rPr>
              <a:t>sciences économiques </a:t>
            </a:r>
            <a:r>
              <a:rPr lang="fr-FR" altLang="fr-FR">
                <a:latin typeface="Arial" panose="020B0604020202020204" pitchFamily="34" charset="0"/>
              </a:rPr>
              <a:t>et encore dans beaucoup d'autres domaines.</a:t>
            </a:r>
          </a:p>
          <a:p>
            <a:pPr algn="just" eaLnBrk="1" hangingPunct="1"/>
            <a:r>
              <a:rPr lang="fr-FR" altLang="fr-FR">
                <a:latin typeface="Arial" panose="020B0604020202020204" pitchFamily="34" charset="0"/>
              </a:rPr>
              <a:t>	Il est le père de la </a:t>
            </a:r>
            <a:r>
              <a:rPr lang="fr-FR" altLang="fr-FR" b="1">
                <a:latin typeface="Arial" panose="020B0604020202020204" pitchFamily="34" charset="0"/>
              </a:rPr>
              <a:t>théorie des jeux</a:t>
            </a:r>
            <a:r>
              <a:rPr lang="fr-FR" altLang="fr-FR">
                <a:latin typeface="Arial" panose="020B0604020202020204" pitchFamily="34" charset="0"/>
              </a:rPr>
              <a:t>. </a:t>
            </a:r>
          </a:p>
          <a:p>
            <a:pPr algn="just" eaLnBrk="1" hangingPunct="1"/>
            <a:r>
              <a:rPr lang="fr-FR" altLang="fr-FR">
                <a:latin typeface="Arial" panose="020B0604020202020204" pitchFamily="34" charset="0"/>
              </a:rPr>
              <a:t>	Il a de plus participé aux programmes militaires américains.</a:t>
            </a:r>
          </a:p>
          <a:p>
            <a:endParaRPr lang="fr-FR"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422A1A-BA69-4333-B071-6449B9636BE1}"/>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95EF5519-E70A-4519-BBB8-F2485CF13E19}"/>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B05EA069-0CCE-4892-958D-08FB53108E3B}"/>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lang="fr-FR"/>
              <a:t>Cliquez pour modifier le style du titre</a:t>
            </a:r>
            <a:endParaRPr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7" name="Espace réservé de la date 27">
            <a:extLst>
              <a:ext uri="{FF2B5EF4-FFF2-40B4-BE49-F238E27FC236}">
                <a16:creationId xmlns:a16="http://schemas.microsoft.com/office/drawing/2014/main" id="{25557689-004E-48A1-9694-418EA479A7BC}"/>
              </a:ext>
            </a:extLst>
          </p:cNvPr>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227FE461-CA69-402C-A741-1D2FDBEE2F0A}" type="datetime1">
              <a:rPr lang="fr-FR"/>
              <a:pPr>
                <a:defRPr/>
              </a:pPr>
              <a:t>05/09/2020</a:t>
            </a:fld>
            <a:endParaRPr lang="fr-FR"/>
          </a:p>
        </p:txBody>
      </p:sp>
      <p:sp>
        <p:nvSpPr>
          <p:cNvPr id="10" name="Espace réservé du pied de page 16">
            <a:extLst>
              <a:ext uri="{FF2B5EF4-FFF2-40B4-BE49-F238E27FC236}">
                <a16:creationId xmlns:a16="http://schemas.microsoft.com/office/drawing/2014/main" id="{35A2DCAF-8E45-4789-A33B-C58CE54AC51A}"/>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fr-FR"/>
          </a:p>
        </p:txBody>
      </p:sp>
      <p:sp>
        <p:nvSpPr>
          <p:cNvPr id="11" name="Espace réservé du numéro de diapositive 28">
            <a:extLst>
              <a:ext uri="{FF2B5EF4-FFF2-40B4-BE49-F238E27FC236}">
                <a16:creationId xmlns:a16="http://schemas.microsoft.com/office/drawing/2014/main" id="{96287FED-2066-4255-BA4B-A15A7A35DD0D}"/>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2B67F7FF-019C-45C2-A6CE-C3284576279D}" type="slidenum">
              <a:rPr lang="fr-FR" altLang="fr-FR"/>
              <a:pPr/>
              <a:t>‹N°›</a:t>
            </a:fld>
            <a:endParaRPr lang="fr-FR" altLang="fr-FR"/>
          </a:p>
        </p:txBody>
      </p:sp>
    </p:spTree>
    <p:extLst>
      <p:ext uri="{BB962C8B-B14F-4D97-AF65-F5344CB8AC3E}">
        <p14:creationId xmlns:p14="http://schemas.microsoft.com/office/powerpoint/2010/main" val="22069594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id="{89077122-8725-4B6B-8863-9FB301941113}"/>
              </a:ext>
            </a:extLst>
          </p:cNvPr>
          <p:cNvSpPr>
            <a:spLocks noGrp="1"/>
          </p:cNvSpPr>
          <p:nvPr>
            <p:ph type="dt" sz="half" idx="10"/>
          </p:nvPr>
        </p:nvSpPr>
        <p:spPr/>
        <p:txBody>
          <a:bodyPr/>
          <a:lstStyle>
            <a:lvl1pPr>
              <a:defRPr/>
            </a:lvl1pPr>
          </a:lstStyle>
          <a:p>
            <a:pPr>
              <a:defRPr/>
            </a:pPr>
            <a:fld id="{372ACBF4-96E8-4AB2-AA0A-7FDA96C9DDE0}" type="datetime1">
              <a:rPr lang="fr-FR"/>
              <a:pPr>
                <a:defRPr/>
              </a:pPr>
              <a:t>05/09/2020</a:t>
            </a:fld>
            <a:endParaRPr lang="fr-FR"/>
          </a:p>
        </p:txBody>
      </p:sp>
      <p:sp>
        <p:nvSpPr>
          <p:cNvPr id="5" name="Espace réservé du pied de page 2">
            <a:extLst>
              <a:ext uri="{FF2B5EF4-FFF2-40B4-BE49-F238E27FC236}">
                <a16:creationId xmlns:a16="http://schemas.microsoft.com/office/drawing/2014/main" id="{7AF29C68-FF7F-434B-84B5-5BF64BC6322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id="{23AA3402-2BBA-498E-8923-97458A94B0EE}"/>
              </a:ext>
            </a:extLst>
          </p:cNvPr>
          <p:cNvSpPr>
            <a:spLocks noGrp="1"/>
          </p:cNvSpPr>
          <p:nvPr>
            <p:ph type="sldNum" sz="quarter" idx="12"/>
          </p:nvPr>
        </p:nvSpPr>
        <p:spPr/>
        <p:txBody>
          <a:bodyPr/>
          <a:lstStyle>
            <a:lvl1pPr>
              <a:defRPr/>
            </a:lvl1pPr>
          </a:lstStyle>
          <a:p>
            <a:fld id="{049DCBD8-5C3E-45FB-BC02-7679F8707709}" type="slidenum">
              <a:rPr lang="fr-FR" altLang="fr-FR"/>
              <a:pPr/>
              <a:t>‹N°›</a:t>
            </a:fld>
            <a:endParaRPr lang="fr-FR" altLang="fr-FR"/>
          </a:p>
        </p:txBody>
      </p:sp>
    </p:spTree>
    <p:extLst>
      <p:ext uri="{BB962C8B-B14F-4D97-AF65-F5344CB8AC3E}">
        <p14:creationId xmlns:p14="http://schemas.microsoft.com/office/powerpoint/2010/main" val="145656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EC4EB-C0FB-4613-B155-714ACC842CBA}"/>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F95F07B9-6989-45D1-92F8-3B89CEA443FC}"/>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E1541EBC-E162-4D0F-9BD6-60D099C85C22}"/>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re vertical 1"/>
          <p:cNvSpPr>
            <a:spLocks noGrp="1"/>
          </p:cNvSpPr>
          <p:nvPr>
            <p:ph type="title" orient="vert"/>
          </p:nvPr>
        </p:nvSpPr>
        <p:spPr>
          <a:xfrm>
            <a:off x="6553200" y="609600"/>
            <a:ext cx="2057400" cy="5516563"/>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a:extLst>
              <a:ext uri="{FF2B5EF4-FFF2-40B4-BE49-F238E27FC236}">
                <a16:creationId xmlns:a16="http://schemas.microsoft.com/office/drawing/2014/main" id="{F3E549BB-B445-4EA4-8331-9F0C8EBE7935}"/>
              </a:ext>
            </a:extLst>
          </p:cNvPr>
          <p:cNvSpPr>
            <a:spLocks noGrp="1"/>
          </p:cNvSpPr>
          <p:nvPr>
            <p:ph type="dt" sz="half" idx="10"/>
          </p:nvPr>
        </p:nvSpPr>
        <p:spPr>
          <a:xfrm>
            <a:off x="6553200" y="6248400"/>
            <a:ext cx="2209800" cy="365125"/>
          </a:xfrm>
        </p:spPr>
        <p:txBody>
          <a:bodyPr/>
          <a:lstStyle>
            <a:lvl1pPr>
              <a:defRPr smtClean="0"/>
            </a:lvl1pPr>
          </a:lstStyle>
          <a:p>
            <a:pPr>
              <a:defRPr/>
            </a:pPr>
            <a:fld id="{8B42A42A-D4FB-44D3-88CD-4BBD8711B23D}" type="datetime1">
              <a:rPr lang="fr-FR"/>
              <a:pPr>
                <a:defRPr/>
              </a:pPr>
              <a:t>05/09/2020</a:t>
            </a:fld>
            <a:endParaRPr lang="fr-FR"/>
          </a:p>
        </p:txBody>
      </p:sp>
      <p:sp>
        <p:nvSpPr>
          <p:cNvPr id="8" name="Espace réservé du pied de page 4">
            <a:extLst>
              <a:ext uri="{FF2B5EF4-FFF2-40B4-BE49-F238E27FC236}">
                <a16:creationId xmlns:a16="http://schemas.microsoft.com/office/drawing/2014/main" id="{17A60DD7-7BA8-4A23-9258-BD6A2AE654BD}"/>
              </a:ext>
            </a:extLst>
          </p:cNvPr>
          <p:cNvSpPr>
            <a:spLocks noGrp="1"/>
          </p:cNvSpPr>
          <p:nvPr>
            <p:ph type="ftr" sz="quarter" idx="11"/>
          </p:nvPr>
        </p:nvSpPr>
        <p:spPr>
          <a:xfrm>
            <a:off x="457200" y="6248400"/>
            <a:ext cx="5573713" cy="365125"/>
          </a:xfrm>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537B286C-43B4-4466-B509-EA8E409DD3AE}"/>
              </a:ext>
            </a:extLst>
          </p:cNvPr>
          <p:cNvSpPr>
            <a:spLocks noGrp="1"/>
          </p:cNvSpPr>
          <p:nvPr>
            <p:ph type="sldNum" sz="quarter" idx="12"/>
          </p:nvPr>
        </p:nvSpPr>
        <p:spPr>
          <a:xfrm rot="5400000">
            <a:off x="5989638" y="144462"/>
            <a:ext cx="533400" cy="244475"/>
          </a:xfrm>
        </p:spPr>
        <p:txBody>
          <a:bodyPr/>
          <a:lstStyle>
            <a:lvl1pPr>
              <a:defRPr/>
            </a:lvl1pPr>
          </a:lstStyle>
          <a:p>
            <a:fld id="{5E82A71F-16F9-4292-9335-AF4B4981CCFE}" type="slidenum">
              <a:rPr lang="fr-FR" altLang="fr-FR"/>
              <a:pPr/>
              <a:t>‹N°›</a:t>
            </a:fld>
            <a:endParaRPr lang="fr-FR" altLang="fr-FR"/>
          </a:p>
        </p:txBody>
      </p:sp>
    </p:spTree>
    <p:extLst>
      <p:ext uri="{BB962C8B-B14F-4D97-AF65-F5344CB8AC3E}">
        <p14:creationId xmlns:p14="http://schemas.microsoft.com/office/powerpoint/2010/main" val="5101234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E4D173-07F9-4376-AB30-C559D2368B0B}"/>
              </a:ext>
            </a:extLst>
          </p:cNvPr>
          <p:cNvSpPr>
            <a:spLocks noGrp="1"/>
          </p:cNvSpPr>
          <p:nvPr>
            <p:ph type="dt" sz="half" idx="10"/>
          </p:nvPr>
        </p:nvSpPr>
        <p:spPr>
          <a:xfrm>
            <a:off x="457200" y="6245225"/>
            <a:ext cx="2133600" cy="476250"/>
          </a:xfrm>
        </p:spPr>
        <p:txBody>
          <a:bodyPr/>
          <a:lstStyle>
            <a:lvl1pPr>
              <a:defRPr smtClean="0"/>
            </a:lvl1pPr>
          </a:lstStyle>
          <a:p>
            <a:pPr>
              <a:defRPr/>
            </a:pPr>
            <a:fld id="{D29C0559-E762-492E-AE80-770CA63BCB3F}" type="datetime1">
              <a:rPr lang="fr-FR"/>
              <a:pPr>
                <a:defRPr/>
              </a:pPr>
              <a:t>05/09/2020</a:t>
            </a:fld>
            <a:endParaRPr lang="fr-FR"/>
          </a:p>
        </p:txBody>
      </p:sp>
      <p:sp>
        <p:nvSpPr>
          <p:cNvPr id="6" name="Espace réservé du pied de page 5">
            <a:extLst>
              <a:ext uri="{FF2B5EF4-FFF2-40B4-BE49-F238E27FC236}">
                <a16:creationId xmlns:a16="http://schemas.microsoft.com/office/drawing/2014/main" id="{3176FA4D-731B-42CA-826B-FC2BC93E720C}"/>
              </a:ext>
            </a:extLst>
          </p:cNvPr>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7" name="Espace réservé du numéro de diapositive 6">
            <a:extLst>
              <a:ext uri="{FF2B5EF4-FFF2-40B4-BE49-F238E27FC236}">
                <a16:creationId xmlns:a16="http://schemas.microsoft.com/office/drawing/2014/main" id="{9B576919-D35F-4292-8C70-9421D357C0F5}"/>
              </a:ext>
            </a:extLst>
          </p:cNvPr>
          <p:cNvSpPr>
            <a:spLocks noGrp="1"/>
          </p:cNvSpPr>
          <p:nvPr>
            <p:ph type="sldNum" sz="quarter" idx="12"/>
          </p:nvPr>
        </p:nvSpPr>
        <p:spPr>
          <a:xfrm>
            <a:off x="6553200" y="6245225"/>
            <a:ext cx="2133600" cy="476250"/>
          </a:xfrm>
        </p:spPr>
        <p:txBody>
          <a:bodyPr/>
          <a:lstStyle>
            <a:lvl1pPr>
              <a:defRPr/>
            </a:lvl1pPr>
          </a:lstStyle>
          <a:p>
            <a:fld id="{F5BF2FCC-975A-4460-BD31-0A62F18E60CB}" type="slidenum">
              <a:rPr lang="fr-FR" altLang="fr-FR"/>
              <a:pPr/>
              <a:t>‹N°›</a:t>
            </a:fld>
            <a:endParaRPr lang="fr-FR" altLang="fr-FR"/>
          </a:p>
        </p:txBody>
      </p:sp>
    </p:spTree>
    <p:extLst>
      <p:ext uri="{BB962C8B-B14F-4D97-AF65-F5344CB8AC3E}">
        <p14:creationId xmlns:p14="http://schemas.microsoft.com/office/powerpoint/2010/main" val="95625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normAutofit/>
          </a:bodyPr>
          <a:lstStyle/>
          <a:p>
            <a:pPr lvl="0"/>
            <a:endParaRPr lang="fr-FR" noProof="0"/>
          </a:p>
        </p:txBody>
      </p:sp>
      <p:sp>
        <p:nvSpPr>
          <p:cNvPr id="4" name="Espace réservé de la date 3">
            <a:extLst>
              <a:ext uri="{FF2B5EF4-FFF2-40B4-BE49-F238E27FC236}">
                <a16:creationId xmlns:a16="http://schemas.microsoft.com/office/drawing/2014/main" id="{6DEE2594-9423-41DE-ADDF-A81EA8D0F655}"/>
              </a:ext>
            </a:extLst>
          </p:cNvPr>
          <p:cNvSpPr>
            <a:spLocks noGrp="1"/>
          </p:cNvSpPr>
          <p:nvPr>
            <p:ph type="dt" sz="half" idx="10"/>
          </p:nvPr>
        </p:nvSpPr>
        <p:spPr>
          <a:xfrm>
            <a:off x="457200" y="6245225"/>
            <a:ext cx="2133600" cy="476250"/>
          </a:xfrm>
        </p:spPr>
        <p:txBody>
          <a:bodyPr/>
          <a:lstStyle>
            <a:lvl1pPr>
              <a:defRPr smtClean="0"/>
            </a:lvl1pPr>
          </a:lstStyle>
          <a:p>
            <a:pPr>
              <a:defRPr/>
            </a:pPr>
            <a:fld id="{E8D81858-D755-40A9-98E1-8F25FB500FBD}" type="datetime1">
              <a:rPr lang="fr-FR"/>
              <a:pPr>
                <a:defRPr/>
              </a:pPr>
              <a:t>05/09/2020</a:t>
            </a:fld>
            <a:endParaRPr lang="fr-FR"/>
          </a:p>
        </p:txBody>
      </p:sp>
      <p:sp>
        <p:nvSpPr>
          <p:cNvPr id="5" name="Espace réservé du pied de page 4">
            <a:extLst>
              <a:ext uri="{FF2B5EF4-FFF2-40B4-BE49-F238E27FC236}">
                <a16:creationId xmlns:a16="http://schemas.microsoft.com/office/drawing/2014/main" id="{2C2238AA-97D4-4FD2-9222-E8B9D167146C}"/>
              </a:ext>
            </a:extLst>
          </p:cNvPr>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4335F97-37D5-460F-807E-683784049C51}"/>
              </a:ext>
            </a:extLst>
          </p:cNvPr>
          <p:cNvSpPr>
            <a:spLocks noGrp="1"/>
          </p:cNvSpPr>
          <p:nvPr>
            <p:ph type="sldNum" sz="quarter" idx="12"/>
          </p:nvPr>
        </p:nvSpPr>
        <p:spPr>
          <a:xfrm>
            <a:off x="6553200" y="6245225"/>
            <a:ext cx="2133600" cy="476250"/>
          </a:xfrm>
        </p:spPr>
        <p:txBody>
          <a:bodyPr/>
          <a:lstStyle>
            <a:lvl1pPr>
              <a:defRPr/>
            </a:lvl1pPr>
          </a:lstStyle>
          <a:p>
            <a:fld id="{9FEB81A5-B8A6-4513-ADDF-7D44237FC66C}" type="slidenum">
              <a:rPr lang="fr-FR" altLang="fr-FR"/>
              <a:pPr/>
              <a:t>‹N°›</a:t>
            </a:fld>
            <a:endParaRPr lang="fr-FR" altLang="fr-FR"/>
          </a:p>
        </p:txBody>
      </p:sp>
    </p:spTree>
    <p:extLst>
      <p:ext uri="{BB962C8B-B14F-4D97-AF65-F5344CB8AC3E}">
        <p14:creationId xmlns:p14="http://schemas.microsoft.com/office/powerpoint/2010/main" val="297603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lang="fr-FR"/>
              <a:t>Cliquez pour modifier le style du titre</a:t>
            </a:r>
            <a:endParaRPr lang="en-US"/>
          </a:p>
        </p:txBody>
      </p:sp>
      <p:sp>
        <p:nvSpPr>
          <p:cNvPr id="8" name="Espace réservé du contenu 7"/>
          <p:cNvSpPr>
            <a:spLocks noGrp="1"/>
          </p:cNvSpPr>
          <p:nvPr>
            <p:ph sz="quarter" idx="1"/>
          </p:nvPr>
        </p:nvSpPr>
        <p:spPr>
          <a:xfrm>
            <a:off x="612648" y="1600200"/>
            <a:ext cx="8153400" cy="4495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id="{E6B9900E-5AED-433D-965E-577619C325EF}"/>
              </a:ext>
            </a:extLst>
          </p:cNvPr>
          <p:cNvSpPr>
            <a:spLocks noGrp="1"/>
          </p:cNvSpPr>
          <p:nvPr>
            <p:ph type="dt" sz="half" idx="10"/>
          </p:nvPr>
        </p:nvSpPr>
        <p:spPr/>
        <p:txBody>
          <a:bodyPr/>
          <a:lstStyle>
            <a:lvl1pPr>
              <a:defRPr/>
            </a:lvl1pPr>
          </a:lstStyle>
          <a:p>
            <a:pPr>
              <a:defRPr/>
            </a:pPr>
            <a:fld id="{092A383B-5524-4699-AA89-8A4C5F58D253}" type="datetime1">
              <a:rPr lang="fr-FR"/>
              <a:pPr>
                <a:defRPr/>
              </a:pPr>
              <a:t>05/09/2020</a:t>
            </a:fld>
            <a:endParaRPr lang="fr-FR"/>
          </a:p>
        </p:txBody>
      </p:sp>
      <p:sp>
        <p:nvSpPr>
          <p:cNvPr id="5" name="Espace réservé du pied de page 2">
            <a:extLst>
              <a:ext uri="{FF2B5EF4-FFF2-40B4-BE49-F238E27FC236}">
                <a16:creationId xmlns:a16="http://schemas.microsoft.com/office/drawing/2014/main" id="{CBA07AD1-4C6C-457B-9963-436A1F4590A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id="{065BBF77-F28D-403E-AD15-53EE85D17880}"/>
              </a:ext>
            </a:extLst>
          </p:cNvPr>
          <p:cNvSpPr>
            <a:spLocks noGrp="1"/>
          </p:cNvSpPr>
          <p:nvPr>
            <p:ph type="sldNum" sz="quarter" idx="12"/>
          </p:nvPr>
        </p:nvSpPr>
        <p:spPr/>
        <p:txBody>
          <a:bodyPr/>
          <a:lstStyle>
            <a:lvl1pPr>
              <a:defRPr/>
            </a:lvl1pPr>
          </a:lstStyle>
          <a:p>
            <a:fld id="{D85B1593-6923-4254-901F-0E6548A183CE}" type="slidenum">
              <a:rPr lang="fr-FR" altLang="fr-FR"/>
              <a:pPr/>
              <a:t>‹N°›</a:t>
            </a:fld>
            <a:endParaRPr lang="fr-FR" altLang="fr-FR"/>
          </a:p>
        </p:txBody>
      </p:sp>
    </p:spTree>
    <p:extLst>
      <p:ext uri="{BB962C8B-B14F-4D97-AF65-F5344CB8AC3E}">
        <p14:creationId xmlns:p14="http://schemas.microsoft.com/office/powerpoint/2010/main" val="387686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3AA98A-7D86-4E7B-8CEB-3B89A4D9B876}"/>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55B16366-00F9-4CC2-B9F2-D2B7F06A2E95}"/>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DE32D56E-11E9-4BFA-8A25-050C8ECE2342}"/>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ce réservé du texte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fr-FR"/>
              <a:t>Cliquez pour modifier le style du titre</a:t>
            </a:r>
            <a:endParaRPr lang="en-US"/>
          </a:p>
        </p:txBody>
      </p:sp>
      <p:sp>
        <p:nvSpPr>
          <p:cNvPr id="7" name="Espace réservé de la date 11">
            <a:extLst>
              <a:ext uri="{FF2B5EF4-FFF2-40B4-BE49-F238E27FC236}">
                <a16:creationId xmlns:a16="http://schemas.microsoft.com/office/drawing/2014/main" id="{A5065834-24BD-4778-BD79-FC257D4C506C}"/>
              </a:ext>
            </a:extLst>
          </p:cNvPr>
          <p:cNvSpPr>
            <a:spLocks noGrp="1"/>
          </p:cNvSpPr>
          <p:nvPr>
            <p:ph type="dt" sz="half" idx="10"/>
          </p:nvPr>
        </p:nvSpPr>
        <p:spPr/>
        <p:txBody>
          <a:bodyPr/>
          <a:lstStyle>
            <a:lvl1pPr>
              <a:defRPr smtClean="0"/>
            </a:lvl1pPr>
          </a:lstStyle>
          <a:p>
            <a:pPr>
              <a:defRPr/>
            </a:pPr>
            <a:fld id="{A1E679B3-D386-48DA-A634-C0A9F7D02C27}" type="datetime1">
              <a:rPr lang="fr-FR"/>
              <a:pPr>
                <a:defRPr/>
              </a:pPr>
              <a:t>05/09/2020</a:t>
            </a:fld>
            <a:endParaRPr lang="fr-FR"/>
          </a:p>
        </p:txBody>
      </p:sp>
      <p:sp>
        <p:nvSpPr>
          <p:cNvPr id="8" name="Espace réservé du numéro de diapositive 12">
            <a:extLst>
              <a:ext uri="{FF2B5EF4-FFF2-40B4-BE49-F238E27FC236}">
                <a16:creationId xmlns:a16="http://schemas.microsoft.com/office/drawing/2014/main" id="{8DE92B5B-8EAC-4A3C-B9FF-92BA399320FD}"/>
              </a:ext>
            </a:extLst>
          </p:cNvPr>
          <p:cNvSpPr>
            <a:spLocks noGrp="1"/>
          </p:cNvSpPr>
          <p:nvPr>
            <p:ph type="sldNum" sz="quarter" idx="11"/>
          </p:nvPr>
        </p:nvSpPr>
        <p:spPr>
          <a:xfrm>
            <a:off x="0" y="1752600"/>
            <a:ext cx="1295400" cy="701675"/>
          </a:xfrm>
        </p:spPr>
        <p:txBody>
          <a:bodyPr>
            <a:noAutofit/>
          </a:bodyPr>
          <a:lstStyle>
            <a:lvl1pPr>
              <a:defRPr sz="2400"/>
            </a:lvl1pPr>
          </a:lstStyle>
          <a:p>
            <a:fld id="{C35AD322-00A1-49DD-BA85-07273B6AC879}" type="slidenum">
              <a:rPr lang="fr-FR" altLang="fr-FR"/>
              <a:pPr/>
              <a:t>‹N°›</a:t>
            </a:fld>
            <a:endParaRPr lang="fr-FR" altLang="fr-FR"/>
          </a:p>
        </p:txBody>
      </p:sp>
      <p:sp>
        <p:nvSpPr>
          <p:cNvPr id="9" name="Espace réservé du pied de page 13">
            <a:extLst>
              <a:ext uri="{FF2B5EF4-FFF2-40B4-BE49-F238E27FC236}">
                <a16:creationId xmlns:a16="http://schemas.microsoft.com/office/drawing/2014/main" id="{817C9DBE-AE1A-4B90-8B91-AC4ADF6A4314}"/>
              </a:ext>
            </a:extLst>
          </p:cNvPr>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9959435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9" name="Espace réservé du contenu 8"/>
          <p:cNvSpPr>
            <a:spLocks noGrp="1"/>
          </p:cNvSpPr>
          <p:nvPr>
            <p:ph sz="quarter" idx="1"/>
          </p:nvPr>
        </p:nvSpPr>
        <p:spPr>
          <a:xfrm>
            <a:off x="609600" y="1589567"/>
            <a:ext cx="388620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844901" y="1589567"/>
            <a:ext cx="388620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7">
            <a:extLst>
              <a:ext uri="{FF2B5EF4-FFF2-40B4-BE49-F238E27FC236}">
                <a16:creationId xmlns:a16="http://schemas.microsoft.com/office/drawing/2014/main" id="{C0E4F8DD-C57F-4B5D-9FB4-54A0EA9970FC}"/>
              </a:ext>
            </a:extLst>
          </p:cNvPr>
          <p:cNvSpPr>
            <a:spLocks noGrp="1"/>
          </p:cNvSpPr>
          <p:nvPr>
            <p:ph type="dt" sz="half" idx="10"/>
          </p:nvPr>
        </p:nvSpPr>
        <p:spPr/>
        <p:txBody>
          <a:bodyPr rtlCol="0"/>
          <a:lstStyle>
            <a:lvl1pPr>
              <a:defRPr smtClean="0"/>
            </a:lvl1pPr>
          </a:lstStyle>
          <a:p>
            <a:pPr>
              <a:defRPr/>
            </a:pPr>
            <a:fld id="{ABE1FCCC-03F6-4071-B7C7-9DC2A70A0B10}" type="datetime1">
              <a:rPr lang="fr-FR"/>
              <a:pPr>
                <a:defRPr/>
              </a:pPr>
              <a:t>05/09/2020</a:t>
            </a:fld>
            <a:endParaRPr lang="fr-FR"/>
          </a:p>
        </p:txBody>
      </p:sp>
      <p:sp>
        <p:nvSpPr>
          <p:cNvPr id="6" name="Espace réservé du numéro de diapositive 9">
            <a:extLst>
              <a:ext uri="{FF2B5EF4-FFF2-40B4-BE49-F238E27FC236}">
                <a16:creationId xmlns:a16="http://schemas.microsoft.com/office/drawing/2014/main" id="{C10858C8-BA4C-405D-96BC-DBA5F4344924}"/>
              </a:ext>
            </a:extLst>
          </p:cNvPr>
          <p:cNvSpPr>
            <a:spLocks noGrp="1"/>
          </p:cNvSpPr>
          <p:nvPr>
            <p:ph type="sldNum" sz="quarter" idx="11"/>
          </p:nvPr>
        </p:nvSpPr>
        <p:spPr/>
        <p:txBody>
          <a:bodyPr/>
          <a:lstStyle>
            <a:lvl1pPr>
              <a:defRPr/>
            </a:lvl1pPr>
          </a:lstStyle>
          <a:p>
            <a:fld id="{CE67DEA5-35C2-4A0D-8C48-8E252D7BE79F}" type="slidenum">
              <a:rPr lang="fr-FR" altLang="fr-FR"/>
              <a:pPr/>
              <a:t>‹N°›</a:t>
            </a:fld>
            <a:endParaRPr lang="fr-FR" altLang="fr-FR"/>
          </a:p>
        </p:txBody>
      </p:sp>
      <p:sp>
        <p:nvSpPr>
          <p:cNvPr id="7" name="Espace réservé du pied de page 11">
            <a:extLst>
              <a:ext uri="{FF2B5EF4-FFF2-40B4-BE49-F238E27FC236}">
                <a16:creationId xmlns:a16="http://schemas.microsoft.com/office/drawing/2014/main" id="{D6DDCE9F-4732-4F61-8E73-517899433A0C}"/>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282663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lstStyle>
            <a:lvl1pPr>
              <a:defRPr/>
            </a:lvl1pPr>
          </a:lstStyle>
          <a:p>
            <a:r>
              <a:rPr lang="fr-FR"/>
              <a:t>Cliquez pour modifier le style du titre</a:t>
            </a:r>
            <a:endParaRPr lang="en-US"/>
          </a:p>
        </p:txBody>
      </p:sp>
      <p:sp>
        <p:nvSpPr>
          <p:cNvPr id="11" name="Espace réservé du contenu 10"/>
          <p:cNvSpPr>
            <a:spLocks noGrp="1"/>
          </p:cNvSpPr>
          <p:nvPr>
            <p:ph sz="quarter" idx="2"/>
          </p:nvPr>
        </p:nvSpPr>
        <p:spPr>
          <a:xfrm>
            <a:off x="609600" y="2438400"/>
            <a:ext cx="3886200" cy="3581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800600" y="2438400"/>
            <a:ext cx="3886200" cy="3581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fr-FR"/>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fr-FR"/>
              <a:t>Cliquez pour modifier les styles du texte du masque</a:t>
            </a:r>
          </a:p>
        </p:txBody>
      </p:sp>
      <p:sp>
        <p:nvSpPr>
          <p:cNvPr id="7" name="Espace réservé de la date 9">
            <a:extLst>
              <a:ext uri="{FF2B5EF4-FFF2-40B4-BE49-F238E27FC236}">
                <a16:creationId xmlns:a16="http://schemas.microsoft.com/office/drawing/2014/main" id="{ADEA25F3-B7C8-4BBA-A093-3A5642E6B27C}"/>
              </a:ext>
            </a:extLst>
          </p:cNvPr>
          <p:cNvSpPr>
            <a:spLocks noGrp="1"/>
          </p:cNvSpPr>
          <p:nvPr>
            <p:ph type="dt" sz="half" idx="10"/>
          </p:nvPr>
        </p:nvSpPr>
        <p:spPr/>
        <p:txBody>
          <a:bodyPr rtlCol="0"/>
          <a:lstStyle>
            <a:lvl1pPr>
              <a:defRPr smtClean="0"/>
            </a:lvl1pPr>
          </a:lstStyle>
          <a:p>
            <a:pPr>
              <a:defRPr/>
            </a:pPr>
            <a:fld id="{F12D1C12-F476-49F0-8DD9-09F1104943BD}" type="datetime1">
              <a:rPr lang="fr-FR"/>
              <a:pPr>
                <a:defRPr/>
              </a:pPr>
              <a:t>05/09/2020</a:t>
            </a:fld>
            <a:endParaRPr lang="fr-FR"/>
          </a:p>
        </p:txBody>
      </p:sp>
      <p:sp>
        <p:nvSpPr>
          <p:cNvPr id="8" name="Espace réservé du numéro de diapositive 11">
            <a:extLst>
              <a:ext uri="{FF2B5EF4-FFF2-40B4-BE49-F238E27FC236}">
                <a16:creationId xmlns:a16="http://schemas.microsoft.com/office/drawing/2014/main" id="{9D5455EA-0B44-4D72-BF93-E8FEA4FA5946}"/>
              </a:ext>
            </a:extLst>
          </p:cNvPr>
          <p:cNvSpPr>
            <a:spLocks noGrp="1"/>
          </p:cNvSpPr>
          <p:nvPr>
            <p:ph type="sldNum" sz="quarter" idx="11"/>
          </p:nvPr>
        </p:nvSpPr>
        <p:spPr/>
        <p:txBody>
          <a:bodyPr/>
          <a:lstStyle>
            <a:lvl1pPr>
              <a:defRPr/>
            </a:lvl1pPr>
          </a:lstStyle>
          <a:p>
            <a:fld id="{B02345A0-2D5F-4DAA-B3E6-B3F9A815E9E3}" type="slidenum">
              <a:rPr lang="fr-FR" altLang="fr-FR"/>
              <a:pPr/>
              <a:t>‹N°›</a:t>
            </a:fld>
            <a:endParaRPr lang="fr-FR" altLang="fr-FR"/>
          </a:p>
        </p:txBody>
      </p:sp>
      <p:sp>
        <p:nvSpPr>
          <p:cNvPr id="9" name="Espace réservé du pied de page 13">
            <a:extLst>
              <a:ext uri="{FF2B5EF4-FFF2-40B4-BE49-F238E27FC236}">
                <a16:creationId xmlns:a16="http://schemas.microsoft.com/office/drawing/2014/main" id="{BA87E795-B5AC-4422-A8D2-7B06E400CCD6}"/>
              </a:ext>
            </a:extLst>
          </p:cNvPr>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29803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13">
            <a:extLst>
              <a:ext uri="{FF2B5EF4-FFF2-40B4-BE49-F238E27FC236}">
                <a16:creationId xmlns:a16="http://schemas.microsoft.com/office/drawing/2014/main" id="{E52391BA-8DD7-4B93-B6D5-90F216F65B28}"/>
              </a:ext>
            </a:extLst>
          </p:cNvPr>
          <p:cNvSpPr>
            <a:spLocks noGrp="1"/>
          </p:cNvSpPr>
          <p:nvPr>
            <p:ph type="dt" sz="half" idx="10"/>
          </p:nvPr>
        </p:nvSpPr>
        <p:spPr/>
        <p:txBody>
          <a:bodyPr/>
          <a:lstStyle>
            <a:lvl1pPr>
              <a:defRPr/>
            </a:lvl1pPr>
          </a:lstStyle>
          <a:p>
            <a:pPr>
              <a:defRPr/>
            </a:pPr>
            <a:fld id="{BE7DA1B3-C673-404E-BE0D-69A9184490EC}" type="datetime1">
              <a:rPr lang="fr-FR"/>
              <a:pPr>
                <a:defRPr/>
              </a:pPr>
              <a:t>05/09/2020</a:t>
            </a:fld>
            <a:endParaRPr lang="fr-FR"/>
          </a:p>
        </p:txBody>
      </p:sp>
      <p:sp>
        <p:nvSpPr>
          <p:cNvPr id="4" name="Espace réservé du pied de page 2">
            <a:extLst>
              <a:ext uri="{FF2B5EF4-FFF2-40B4-BE49-F238E27FC236}">
                <a16:creationId xmlns:a16="http://schemas.microsoft.com/office/drawing/2014/main" id="{F9FE74D2-FC3F-4D90-82E8-B6007A9EADDD}"/>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a:extLst>
              <a:ext uri="{FF2B5EF4-FFF2-40B4-BE49-F238E27FC236}">
                <a16:creationId xmlns:a16="http://schemas.microsoft.com/office/drawing/2014/main" id="{D360EB00-DDD2-4822-9142-B5DFE3EE3510}"/>
              </a:ext>
            </a:extLst>
          </p:cNvPr>
          <p:cNvSpPr>
            <a:spLocks noGrp="1"/>
          </p:cNvSpPr>
          <p:nvPr>
            <p:ph type="sldNum" sz="quarter" idx="12"/>
          </p:nvPr>
        </p:nvSpPr>
        <p:spPr/>
        <p:txBody>
          <a:bodyPr/>
          <a:lstStyle>
            <a:lvl1pPr>
              <a:defRPr/>
            </a:lvl1pPr>
          </a:lstStyle>
          <a:p>
            <a:fld id="{382B5ED7-5406-466E-9B34-9677B56D2BDF}" type="slidenum">
              <a:rPr lang="fr-FR" altLang="fr-FR"/>
              <a:pPr/>
              <a:t>‹N°›</a:t>
            </a:fld>
            <a:endParaRPr lang="fr-FR" altLang="fr-FR"/>
          </a:p>
        </p:txBody>
      </p:sp>
    </p:spTree>
    <p:extLst>
      <p:ext uri="{BB962C8B-B14F-4D97-AF65-F5344CB8AC3E}">
        <p14:creationId xmlns:p14="http://schemas.microsoft.com/office/powerpoint/2010/main" val="413838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8DFF7B1-B55B-4249-B718-747D29313B43}"/>
              </a:ext>
            </a:extLst>
          </p:cNvPr>
          <p:cNvSpPr>
            <a:spLocks noGrp="1"/>
          </p:cNvSpPr>
          <p:nvPr>
            <p:ph type="dt" sz="half" idx="10"/>
          </p:nvPr>
        </p:nvSpPr>
        <p:spPr/>
        <p:txBody>
          <a:bodyPr/>
          <a:lstStyle>
            <a:lvl1pPr>
              <a:defRPr smtClean="0"/>
            </a:lvl1pPr>
          </a:lstStyle>
          <a:p>
            <a:pPr>
              <a:defRPr/>
            </a:pPr>
            <a:fld id="{B3CDE174-74F1-4C89-AD2B-D6ED8792224F}" type="datetime1">
              <a:rPr lang="fr-FR"/>
              <a:pPr>
                <a:defRPr/>
              </a:pPr>
              <a:t>05/09/2020</a:t>
            </a:fld>
            <a:endParaRPr lang="fr-FR"/>
          </a:p>
        </p:txBody>
      </p:sp>
      <p:sp>
        <p:nvSpPr>
          <p:cNvPr id="3" name="Espace réservé du pied de page 2">
            <a:extLst>
              <a:ext uri="{FF2B5EF4-FFF2-40B4-BE49-F238E27FC236}">
                <a16:creationId xmlns:a16="http://schemas.microsoft.com/office/drawing/2014/main" id="{9196734D-1013-4A87-8AD1-9A022CF41A3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a:extLst>
              <a:ext uri="{FF2B5EF4-FFF2-40B4-BE49-F238E27FC236}">
                <a16:creationId xmlns:a16="http://schemas.microsoft.com/office/drawing/2014/main" id="{E37CBCF7-A659-4C40-A07F-2BEA4BA2AC2E}"/>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4C8FDB9B-4748-484F-98A3-3FF2C41CC3D4}" type="slidenum">
              <a:rPr lang="fr-FR" altLang="fr-FR"/>
              <a:pPr/>
              <a:t>‹N°›</a:t>
            </a:fld>
            <a:endParaRPr lang="fr-FR" altLang="fr-FR"/>
          </a:p>
        </p:txBody>
      </p:sp>
    </p:spTree>
    <p:extLst>
      <p:ext uri="{BB962C8B-B14F-4D97-AF65-F5344CB8AC3E}">
        <p14:creationId xmlns:p14="http://schemas.microsoft.com/office/powerpoint/2010/main" val="245237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lstStyle>
            <a:lvl1pPr algn="l">
              <a:buNone/>
              <a:defRPr sz="4400" b="0"/>
            </a:lvl1pPr>
          </a:lstStyle>
          <a:p>
            <a:r>
              <a:rPr lang="fr-FR"/>
              <a:t>Cliquez pour modifier le style du titre</a:t>
            </a:r>
            <a:endParaRPr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a:extLst>
              <a:ext uri="{FF2B5EF4-FFF2-40B4-BE49-F238E27FC236}">
                <a16:creationId xmlns:a16="http://schemas.microsoft.com/office/drawing/2014/main" id="{DE07A4ED-5188-4EEB-89E9-344160220655}"/>
              </a:ext>
            </a:extLst>
          </p:cNvPr>
          <p:cNvSpPr>
            <a:spLocks noGrp="1"/>
          </p:cNvSpPr>
          <p:nvPr>
            <p:ph type="dt" sz="half" idx="10"/>
          </p:nvPr>
        </p:nvSpPr>
        <p:spPr/>
        <p:txBody>
          <a:bodyPr/>
          <a:lstStyle>
            <a:lvl1pPr>
              <a:defRPr/>
            </a:lvl1pPr>
          </a:lstStyle>
          <a:p>
            <a:pPr>
              <a:defRPr/>
            </a:pPr>
            <a:fld id="{B87E660F-6B6D-4549-AE28-BA1D1AD4D65B}" type="datetime1">
              <a:rPr lang="fr-FR"/>
              <a:pPr>
                <a:defRPr/>
              </a:pPr>
              <a:t>05/09/2020</a:t>
            </a:fld>
            <a:endParaRPr lang="fr-FR"/>
          </a:p>
        </p:txBody>
      </p:sp>
      <p:sp>
        <p:nvSpPr>
          <p:cNvPr id="6" name="Espace réservé du pied de page 2">
            <a:extLst>
              <a:ext uri="{FF2B5EF4-FFF2-40B4-BE49-F238E27FC236}">
                <a16:creationId xmlns:a16="http://schemas.microsoft.com/office/drawing/2014/main" id="{2645A89C-F3AE-40A4-B3CD-67A3DA9D999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a:extLst>
              <a:ext uri="{FF2B5EF4-FFF2-40B4-BE49-F238E27FC236}">
                <a16:creationId xmlns:a16="http://schemas.microsoft.com/office/drawing/2014/main" id="{F89874C8-DD6B-472A-9ACC-0F737D2A84A0}"/>
              </a:ext>
            </a:extLst>
          </p:cNvPr>
          <p:cNvSpPr>
            <a:spLocks noGrp="1"/>
          </p:cNvSpPr>
          <p:nvPr>
            <p:ph type="sldNum" sz="quarter" idx="12"/>
          </p:nvPr>
        </p:nvSpPr>
        <p:spPr/>
        <p:txBody>
          <a:bodyPr/>
          <a:lstStyle>
            <a:lvl1pPr>
              <a:defRPr/>
            </a:lvl1pPr>
          </a:lstStyle>
          <a:p>
            <a:fld id="{6CF2CF22-FB7C-4CB0-8373-C072D1F08A15}" type="slidenum">
              <a:rPr lang="fr-FR" altLang="fr-FR"/>
              <a:pPr/>
              <a:t>‹N°›</a:t>
            </a:fld>
            <a:endParaRPr lang="fr-FR" altLang="fr-FR"/>
          </a:p>
        </p:txBody>
      </p:sp>
    </p:spTree>
    <p:extLst>
      <p:ext uri="{BB962C8B-B14F-4D97-AF65-F5344CB8AC3E}">
        <p14:creationId xmlns:p14="http://schemas.microsoft.com/office/powerpoint/2010/main" val="175469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455192-2210-415D-9BB0-FE69D2327E21}"/>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2C9758D7-429E-4436-92E2-F5470D2FFE7F}"/>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7CF00E1-616B-4E37-AB66-15D16E253AFD}"/>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C65D2E07-9DFD-498B-B66E-CA8C14284EED}"/>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a:t>Cliquez pour modifier les styles du texte du masque</a:t>
            </a:r>
          </a:p>
        </p:txBody>
      </p:sp>
      <p:sp>
        <p:nvSpPr>
          <p:cNvPr id="2" name="Titr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fr-FR"/>
              <a:t>Cliquez pour modifier le style du titre</a:t>
            </a:r>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Espace réservé de la date 11">
            <a:extLst>
              <a:ext uri="{FF2B5EF4-FFF2-40B4-BE49-F238E27FC236}">
                <a16:creationId xmlns:a16="http://schemas.microsoft.com/office/drawing/2014/main" id="{079775D6-0355-4700-AEE4-5F9AE0BC355E}"/>
              </a:ext>
            </a:extLst>
          </p:cNvPr>
          <p:cNvSpPr>
            <a:spLocks noGrp="1"/>
          </p:cNvSpPr>
          <p:nvPr>
            <p:ph type="dt" sz="half" idx="10"/>
          </p:nvPr>
        </p:nvSpPr>
        <p:spPr>
          <a:xfrm>
            <a:off x="6248400" y="6248400"/>
            <a:ext cx="2667000" cy="365125"/>
          </a:xfrm>
        </p:spPr>
        <p:txBody>
          <a:bodyPr rtlCol="0"/>
          <a:lstStyle>
            <a:lvl1pPr>
              <a:defRPr smtClean="0"/>
            </a:lvl1pPr>
          </a:lstStyle>
          <a:p>
            <a:pPr>
              <a:defRPr/>
            </a:pPr>
            <a:fld id="{3A95DA65-BEBB-4E37-9190-222BEB198DC0}" type="datetime1">
              <a:rPr lang="fr-FR"/>
              <a:pPr>
                <a:defRPr/>
              </a:pPr>
              <a:t>05/09/2020</a:t>
            </a:fld>
            <a:endParaRPr lang="fr-FR"/>
          </a:p>
        </p:txBody>
      </p:sp>
      <p:sp>
        <p:nvSpPr>
          <p:cNvPr id="10" name="Espace réservé du numéro de diapositive 12">
            <a:extLst>
              <a:ext uri="{FF2B5EF4-FFF2-40B4-BE49-F238E27FC236}">
                <a16:creationId xmlns:a16="http://schemas.microsoft.com/office/drawing/2014/main" id="{25A45DFF-9EE3-4053-9D67-F76E017EFF57}"/>
              </a:ext>
            </a:extLst>
          </p:cNvPr>
          <p:cNvSpPr>
            <a:spLocks noGrp="1"/>
          </p:cNvSpPr>
          <p:nvPr>
            <p:ph type="sldNum" sz="quarter" idx="11"/>
          </p:nvPr>
        </p:nvSpPr>
        <p:spPr>
          <a:xfrm>
            <a:off x="0" y="4667250"/>
            <a:ext cx="1447800" cy="663575"/>
          </a:xfrm>
        </p:spPr>
        <p:txBody>
          <a:bodyPr/>
          <a:lstStyle>
            <a:lvl1pPr>
              <a:defRPr sz="2800"/>
            </a:lvl1pPr>
          </a:lstStyle>
          <a:p>
            <a:fld id="{750A6E1B-3580-4ACB-BC4E-49379621DEEA}" type="slidenum">
              <a:rPr lang="fr-FR" altLang="fr-FR"/>
              <a:pPr/>
              <a:t>‹N°›</a:t>
            </a:fld>
            <a:endParaRPr lang="fr-FR" altLang="fr-FR"/>
          </a:p>
        </p:txBody>
      </p:sp>
      <p:sp>
        <p:nvSpPr>
          <p:cNvPr id="11" name="Espace réservé du pied de page 13">
            <a:extLst>
              <a:ext uri="{FF2B5EF4-FFF2-40B4-BE49-F238E27FC236}">
                <a16:creationId xmlns:a16="http://schemas.microsoft.com/office/drawing/2014/main" id="{A1BA8AF9-4687-452B-B33D-28A6284FFA7B}"/>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fr-FR"/>
          </a:p>
        </p:txBody>
      </p:sp>
    </p:spTree>
    <p:extLst>
      <p:ext uri="{BB962C8B-B14F-4D97-AF65-F5344CB8AC3E}">
        <p14:creationId xmlns:p14="http://schemas.microsoft.com/office/powerpoint/2010/main" val="9050988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a:extLst>
              <a:ext uri="{FF2B5EF4-FFF2-40B4-BE49-F238E27FC236}">
                <a16:creationId xmlns:a16="http://schemas.microsoft.com/office/drawing/2014/main" id="{40829BB5-1323-4E76-BCBA-77AC06F3C4FD}"/>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en-US" altLang="fr-FR"/>
          </a:p>
        </p:txBody>
      </p:sp>
      <p:sp>
        <p:nvSpPr>
          <p:cNvPr id="1027" name="Espace réservé du texte 12">
            <a:extLst>
              <a:ext uri="{FF2B5EF4-FFF2-40B4-BE49-F238E27FC236}">
                <a16:creationId xmlns:a16="http://schemas.microsoft.com/office/drawing/2014/main" id="{FD124B7B-874D-49F2-808E-F59D80FC43FC}"/>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a:extLst>
              <a:ext uri="{FF2B5EF4-FFF2-40B4-BE49-F238E27FC236}">
                <a16:creationId xmlns:a16="http://schemas.microsoft.com/office/drawing/2014/main" id="{C9CB4A2A-6599-4BB7-9E4B-EA2406B66B97}"/>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latin typeface="Arial" charset="0"/>
              </a:defRPr>
            </a:lvl1pPr>
          </a:lstStyle>
          <a:p>
            <a:pPr>
              <a:defRPr/>
            </a:pPr>
            <a:fld id="{211468D2-0DBA-48DF-BE7F-A08F70BFCFF8}" type="datetime1">
              <a:rPr lang="fr-FR"/>
              <a:pPr>
                <a:defRPr/>
              </a:pPr>
              <a:t>05/09/2020</a:t>
            </a:fld>
            <a:endParaRPr lang="fr-FR"/>
          </a:p>
        </p:txBody>
      </p:sp>
      <p:sp>
        <p:nvSpPr>
          <p:cNvPr id="3" name="Espace réservé du pied de page 2">
            <a:extLst>
              <a:ext uri="{FF2B5EF4-FFF2-40B4-BE49-F238E27FC236}">
                <a16:creationId xmlns:a16="http://schemas.microsoft.com/office/drawing/2014/main" id="{88DAF77C-CE9E-44BD-9AA7-D6B2DE0BB96A}"/>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fr-FR"/>
          </a:p>
        </p:txBody>
      </p:sp>
      <p:sp>
        <p:nvSpPr>
          <p:cNvPr id="7" name="Rectangle 6">
            <a:extLst>
              <a:ext uri="{FF2B5EF4-FFF2-40B4-BE49-F238E27FC236}">
                <a16:creationId xmlns:a16="http://schemas.microsoft.com/office/drawing/2014/main" id="{6D58A29B-5654-4A5A-B287-E309B9397B10}"/>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2AB8EBC9-5246-4924-9140-E417D8E9F027}"/>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027AEED0-16BE-4FDA-AFEA-5D3B23DD105A}"/>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Espace réservé du numéro de diapositive 22">
            <a:extLst>
              <a:ext uri="{FF2B5EF4-FFF2-40B4-BE49-F238E27FC236}">
                <a16:creationId xmlns:a16="http://schemas.microsoft.com/office/drawing/2014/main" id="{18195849-8DAC-4CA0-BB55-C6C57959FD30}"/>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58A98344-2967-4966-B59D-03CBBE98A90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909" r:id="rId1"/>
    <p:sldLayoutId id="2147483905" r:id="rId2"/>
    <p:sldLayoutId id="2147483910" r:id="rId3"/>
    <p:sldLayoutId id="2147483911" r:id="rId4"/>
    <p:sldLayoutId id="2147483912" r:id="rId5"/>
    <p:sldLayoutId id="2147483906" r:id="rId6"/>
    <p:sldLayoutId id="2147483913" r:id="rId7"/>
    <p:sldLayoutId id="2147483907" r:id="rId8"/>
    <p:sldLayoutId id="2147483914" r:id="rId9"/>
    <p:sldLayoutId id="2147483908" r:id="rId10"/>
    <p:sldLayoutId id="2147483915" r:id="rId11"/>
    <p:sldLayoutId id="2147483916" r:id="rId12"/>
    <p:sldLayoutId id="2147483917" r:id="rId13"/>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r.wikipedia.org/wiki/Image:John_von_Neumann_durant_sa_p%C3%A9riode_au_laboratoire_de_Los_Alamo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http://upload.wikimedia.org/wikipedia/commons/thumb/b/b5/John_von_Neumann_durant_sa_p%C3%A9riode_au_laboratoire_de_Los_Alamos.jpg/350px-John_von_Neumann_durant_sa_p%C3%A9riode_au_laboratoire_de_Los_Alamos.jpg"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fr.wikipedia.org/wiki/John_Back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fr.wikipedia.org/wiki/Image:Ordinateur_portable.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2.emf"/></Relationships>
</file>

<file path=ppt/slides/_rels/slide5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2.emf"/></Relationships>
</file>

<file path=ppt/slides/_rels/slide5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8.bin"/><Relationship Id="rId10" Type="http://schemas.openxmlformats.org/officeDocument/2006/relationships/image" Target="../media/image23.emf"/><Relationship Id="rId4" Type="http://schemas.openxmlformats.org/officeDocument/2006/relationships/image" Target="../media/image24.emf"/><Relationship Id="rId9"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FB5609-555A-4C83-8F2D-3C10EC289A2E}"/>
              </a:ext>
            </a:extLst>
          </p:cNvPr>
          <p:cNvSpPr>
            <a:spLocks noGrp="1" noChangeArrowheads="1"/>
          </p:cNvSpPr>
          <p:nvPr>
            <p:ph type="ctrTitle"/>
          </p:nvPr>
        </p:nvSpPr>
        <p:spPr>
          <a:xfrm>
            <a:off x="0" y="1700213"/>
            <a:ext cx="9144000" cy="2017712"/>
          </a:xfrm>
        </p:spPr>
        <p:txBody>
          <a:bodyPr>
            <a:normAutofit/>
          </a:bodyPr>
          <a:lstStyle/>
          <a:p>
            <a:pPr algn="ctr" eaLnBrk="1" fontAlgn="auto" hangingPunct="1">
              <a:spcAft>
                <a:spcPts val="0"/>
              </a:spcAft>
              <a:defRPr/>
            </a:pPr>
            <a:r>
              <a:rPr lang="fr-FR" sz="6000" b="1" dirty="0"/>
              <a:t>l’informatique et l’ordinateur</a:t>
            </a:r>
          </a:p>
        </p:txBody>
      </p:sp>
      <p:sp>
        <p:nvSpPr>
          <p:cNvPr id="7" name="ZoneTexte 6">
            <a:extLst>
              <a:ext uri="{FF2B5EF4-FFF2-40B4-BE49-F238E27FC236}">
                <a16:creationId xmlns:a16="http://schemas.microsoft.com/office/drawing/2014/main" id="{EE1AB707-136E-418F-B42C-AB72489F787E}"/>
              </a:ext>
            </a:extLst>
          </p:cNvPr>
          <p:cNvSpPr txBox="1"/>
          <p:nvPr/>
        </p:nvSpPr>
        <p:spPr>
          <a:xfrm>
            <a:off x="0" y="6143625"/>
            <a:ext cx="8459788" cy="523875"/>
          </a:xfrm>
          <a:prstGeom prst="rect">
            <a:avLst/>
          </a:prstGeom>
          <a:noFill/>
        </p:spPr>
        <p:txBody>
          <a:bodyPr>
            <a:spAutoFit/>
          </a:bodyPr>
          <a:lstStyle/>
          <a:p>
            <a:pPr eaLnBrk="1" hangingPunct="1">
              <a:defRPr/>
            </a:pPr>
            <a:r>
              <a:rPr lang="fr-FR" sz="2800" dirty="0">
                <a:latin typeface="+mj-lt"/>
              </a:rPr>
              <a:t>www.prof-tc.fr               Informatique et Numérique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AD4C261-218B-40F2-910E-929CC4C51376}"/>
              </a:ext>
            </a:extLst>
          </p:cNvPr>
          <p:cNvSpPr>
            <a:spLocks noGrp="1"/>
          </p:cNvSpPr>
          <p:nvPr>
            <p:ph sz="quarter" idx="1"/>
          </p:nvPr>
        </p:nvSpPr>
        <p:spPr>
          <a:xfrm>
            <a:off x="642938" y="1457325"/>
            <a:ext cx="7772400" cy="4829175"/>
          </a:xfrm>
        </p:spPr>
        <p:txBody>
          <a:bodyPr/>
          <a:lstStyle/>
          <a:p>
            <a:pPr eaLnBrk="1" hangingPunct="1">
              <a:lnSpc>
                <a:spcPct val="90000"/>
              </a:lnSpc>
              <a:buFontTx/>
              <a:buNone/>
            </a:pPr>
            <a:r>
              <a:rPr lang="fr-FR" altLang="fr-FR" sz="3200" b="1"/>
              <a:t>ORDINATEUR</a:t>
            </a:r>
          </a:p>
          <a:p>
            <a:pPr algn="just" eaLnBrk="1" hangingPunct="1">
              <a:lnSpc>
                <a:spcPct val="90000"/>
              </a:lnSpc>
            </a:pPr>
            <a:r>
              <a:rPr lang="fr-FR" altLang="fr-FR" sz="2800"/>
              <a:t>Equipement informatique permettant de traiter des informations selon des procédures</a:t>
            </a:r>
          </a:p>
          <a:p>
            <a:pPr algn="just" eaLnBrk="1" hangingPunct="1">
              <a:lnSpc>
                <a:spcPct val="90000"/>
              </a:lnSpc>
            </a:pPr>
            <a:r>
              <a:rPr lang="fr-FR" altLang="fr-FR" sz="2800"/>
              <a:t>Selon le dictionnaire Hachette : « machine capable d’effectuer automatiquement des opérations arithmétiques et logiques à partir de programmes définissant la séquence de ces opérations »</a:t>
            </a:r>
          </a:p>
          <a:p>
            <a:pPr algn="just" eaLnBrk="1" hangingPunct="1">
              <a:lnSpc>
                <a:spcPct val="90000"/>
              </a:lnSpc>
            </a:pPr>
            <a:r>
              <a:rPr lang="fr-FR" altLang="fr-FR" sz="2800"/>
              <a:t>Un ordinateur est une machine capable d'effectuer toute sorte d'opération et de traitement tel que des calculs, traitement de textes et d'images par exemple.</a:t>
            </a:r>
          </a:p>
          <a:p>
            <a:pPr algn="just" eaLnBrk="1" hangingPunct="1">
              <a:lnSpc>
                <a:spcPct val="90000"/>
              </a:lnSpc>
            </a:pPr>
            <a:endParaRPr lang="fr-FR" altLang="fr-FR" sz="2800"/>
          </a:p>
        </p:txBody>
      </p:sp>
      <p:sp>
        <p:nvSpPr>
          <p:cNvPr id="8" name="Rectangle 2">
            <a:extLst>
              <a:ext uri="{FF2B5EF4-FFF2-40B4-BE49-F238E27FC236}">
                <a16:creationId xmlns:a16="http://schemas.microsoft.com/office/drawing/2014/main" id="{C6E63BCC-EE63-4D87-92A8-23351E467011}"/>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2CF6CA17-EE2D-4AD1-B4B6-F753910699C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93A2A62-4325-491C-93C3-C879471336B6}" type="slidenum">
              <a:rPr lang="fr-FR" altLang="fr-FR" sz="1200">
                <a:solidFill>
                  <a:srgbClr val="FFFFFF"/>
                </a:solidFill>
              </a:rPr>
              <a:pPr>
                <a:lnSpc>
                  <a:spcPct val="80000"/>
                </a:lnSpc>
              </a:pPr>
              <a:t>10</a:t>
            </a:fld>
            <a:endParaRPr lang="fr-FR" altLang="fr-FR" sz="1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BC0C074-0F0D-4112-8E74-A5A7921994FD}"/>
              </a:ext>
            </a:extLst>
          </p:cNvPr>
          <p:cNvSpPr>
            <a:spLocks noGrp="1"/>
          </p:cNvSpPr>
          <p:nvPr>
            <p:ph sz="quarter" idx="1"/>
          </p:nvPr>
        </p:nvSpPr>
        <p:spPr>
          <a:xfrm>
            <a:off x="685800" y="1484313"/>
            <a:ext cx="8134350" cy="5184775"/>
          </a:xfrm>
        </p:spPr>
        <p:txBody>
          <a:bodyPr/>
          <a:lstStyle/>
          <a:p>
            <a:pPr eaLnBrk="1" hangingPunct="1">
              <a:buFont typeface="Wingdings" panose="05000000000000000000" pitchFamily="2" charset="2"/>
              <a:buNone/>
            </a:pPr>
            <a:r>
              <a:rPr lang="fr-FR" altLang="fr-FR" sz="3200" b="1"/>
              <a:t>ORDINATEUR</a:t>
            </a:r>
          </a:p>
          <a:p>
            <a:pPr algn="just" eaLnBrk="1" hangingPunct="1"/>
            <a:r>
              <a:rPr lang="fr-FR" altLang="fr-FR" sz="2800"/>
              <a:t>Un ordinateur est un ensemble de </a:t>
            </a:r>
            <a:r>
              <a:rPr lang="fr-FR" altLang="fr-FR" sz="2800" b="1"/>
              <a:t>circuits</a:t>
            </a:r>
            <a:r>
              <a:rPr lang="fr-FR" altLang="fr-FR" sz="2800"/>
              <a:t> électroniques permettant de manipuler des données sous forme </a:t>
            </a:r>
            <a:r>
              <a:rPr lang="fr-FR" altLang="fr-FR" sz="2800" b="1"/>
              <a:t>binaire</a:t>
            </a:r>
            <a:r>
              <a:rPr lang="fr-FR" altLang="fr-FR" sz="2800"/>
              <a:t>, c'est-à-dire sous forme de bits.</a:t>
            </a:r>
          </a:p>
          <a:p>
            <a:pPr algn="just" eaLnBrk="1" hangingPunct="1">
              <a:buFontTx/>
              <a:buNone/>
            </a:pPr>
            <a:endParaRPr lang="fr-FR" altLang="fr-FR" sz="2800"/>
          </a:p>
          <a:p>
            <a:pPr algn="just" eaLnBrk="1" hangingPunct="1"/>
            <a:r>
              <a:rPr lang="fr-FR" altLang="fr-FR" sz="2800"/>
              <a:t>Le mot «</a:t>
            </a:r>
            <a:r>
              <a:rPr lang="fr-FR" altLang="fr-FR" sz="2800" b="1"/>
              <a:t>ordinateur</a:t>
            </a:r>
            <a:r>
              <a:rPr lang="fr-FR" altLang="fr-FR" sz="2800"/>
              <a:t>» a été créé IBM en 1954 pour remplacer le mot «</a:t>
            </a:r>
            <a:r>
              <a:rPr lang="fr-FR" altLang="fr-FR" sz="2800" b="1"/>
              <a:t>calculateur</a:t>
            </a:r>
            <a:r>
              <a:rPr lang="fr-FR" altLang="fr-FR" sz="2800"/>
              <a:t>» (traduction littérale de computer en anglais). </a:t>
            </a:r>
          </a:p>
        </p:txBody>
      </p:sp>
      <p:sp>
        <p:nvSpPr>
          <p:cNvPr id="8" name="Rectangle 2">
            <a:extLst>
              <a:ext uri="{FF2B5EF4-FFF2-40B4-BE49-F238E27FC236}">
                <a16:creationId xmlns:a16="http://schemas.microsoft.com/office/drawing/2014/main" id="{00AEA62A-76CA-4649-80B6-45C996501B84}"/>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6C53F246-88DE-48D2-85BA-9FA56F439EB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6A7A0FE-1409-4251-B3E1-CABF8A20F8F4}" type="slidenum">
              <a:rPr lang="fr-FR" altLang="fr-FR" sz="1200">
                <a:solidFill>
                  <a:srgbClr val="FFFFFF"/>
                </a:solidFill>
              </a:rPr>
              <a:pPr>
                <a:lnSpc>
                  <a:spcPct val="80000"/>
                </a:lnSpc>
              </a:pPr>
              <a:t>11</a:t>
            </a:fld>
            <a:endParaRPr lang="fr-FR" altLang="fr-FR"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5A9C0CC-8748-4C62-914C-304F4EB7F055}"/>
              </a:ext>
            </a:extLst>
          </p:cNvPr>
          <p:cNvSpPr>
            <a:spLocks noGrp="1" noChangeArrowheads="1"/>
          </p:cNvSpPr>
          <p:nvPr>
            <p:ph type="title"/>
          </p:nvPr>
        </p:nvSpPr>
        <p:spPr>
          <a:xfrm>
            <a:off x="571500" y="1857375"/>
            <a:ext cx="7772400" cy="3090863"/>
          </a:xfrm>
        </p:spPr>
        <p:txBody>
          <a:bodyPr/>
          <a:lstStyle/>
          <a:p>
            <a:pPr algn="just" eaLnBrk="1" hangingPunct="1">
              <a:defRPr/>
            </a:pPr>
            <a:r>
              <a:rPr lang="fr-FR" sz="2900" dirty="0">
                <a:solidFill>
                  <a:schemeClr val="tx1"/>
                </a:solidFill>
                <a:latin typeface="+mn-lt"/>
                <a:ea typeface="+mn-ea"/>
                <a:cs typeface="+mn-cs"/>
              </a:rPr>
              <a:t>Pour comprendre l’informatique et l'architecture d'un ordinateur d'aujourd'hui, il faut comprendre leur évolution et comment ont fonctionné leurs ancêtres, et par quels évolutions on est parvenu à l'architecture moderne des ordinateurs!!!</a:t>
            </a:r>
          </a:p>
        </p:txBody>
      </p:sp>
      <p:sp>
        <p:nvSpPr>
          <p:cNvPr id="6" name="Rectangle 2">
            <a:extLst>
              <a:ext uri="{FF2B5EF4-FFF2-40B4-BE49-F238E27FC236}">
                <a16:creationId xmlns:a16="http://schemas.microsoft.com/office/drawing/2014/main" id="{33A61EBA-2A5C-4D01-9690-9F94D55B773E}"/>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4000" b="1" dirty="0">
                <a:solidFill>
                  <a:srgbClr val="1F497D"/>
                </a:solidFill>
                <a:latin typeface="Tw Cen MT"/>
                <a:ea typeface="+mj-ea"/>
                <a:cs typeface="+mj-cs"/>
              </a:rPr>
              <a:t>HISTOIRE DE L’INFORMATIQUE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4E68FFAA-197B-4ADB-980E-451B0CFADF7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2141C87-2533-4C25-B37A-B47BCB7BAEF1}" type="slidenum">
              <a:rPr lang="fr-FR" altLang="fr-FR" sz="1200">
                <a:solidFill>
                  <a:srgbClr val="FFFFFF"/>
                </a:solidFill>
              </a:rPr>
              <a:pPr>
                <a:lnSpc>
                  <a:spcPct val="80000"/>
                </a:lnSpc>
              </a:pPr>
              <a:t>12</a:t>
            </a:fld>
            <a:endParaRPr lang="fr-FR" altLang="fr-F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FB806637-E0C6-49B0-9196-FF66C85EEFFF}"/>
              </a:ext>
            </a:extLst>
          </p:cNvPr>
          <p:cNvSpPr>
            <a:spLocks noGrp="1"/>
          </p:cNvSpPr>
          <p:nvPr>
            <p:ph sz="quarter" idx="1"/>
          </p:nvPr>
        </p:nvSpPr>
        <p:spPr>
          <a:xfrm>
            <a:off x="323850" y="1643063"/>
            <a:ext cx="8569325" cy="4954587"/>
          </a:xfrm>
        </p:spPr>
        <p:txBody>
          <a:bodyPr/>
          <a:lstStyle/>
          <a:p>
            <a:pPr algn="just" eaLnBrk="1" hangingPunct="1"/>
            <a:r>
              <a:rPr lang="fr-FR" altLang="fr-FR"/>
              <a:t>Depuis des milliers d’années, l’homme a créé et utilisé des outils l’aidant à calculer. </a:t>
            </a:r>
          </a:p>
          <a:p>
            <a:pPr algn="just" eaLnBrk="1" hangingPunct="1"/>
            <a:r>
              <a:rPr lang="fr-FR" altLang="fr-FR"/>
              <a:t>Au départ, la plupart des sociétés ont sans doute utilisé la main, ainsi que d’autres parties du corps, comme auxiliaires de calcul. </a:t>
            </a:r>
          </a:p>
          <a:p>
            <a:pPr algn="just" eaLnBrk="1" hangingPunct="1"/>
            <a:r>
              <a:rPr lang="fr-FR" altLang="fr-FR"/>
              <a:t>Puis apparurent les entailles dans du bois, les entassements de cailloux, de coquillages (il est intéressant de remarquer que le mot « </a:t>
            </a:r>
            <a:r>
              <a:rPr lang="fr-FR" altLang="fr-FR" b="1"/>
              <a:t>calcul</a:t>
            </a:r>
            <a:r>
              <a:rPr lang="fr-FR" altLang="fr-FR"/>
              <a:t> » provient du mot latin, </a:t>
            </a:r>
            <a:r>
              <a:rPr lang="fr-FR" altLang="fr-FR" i="1"/>
              <a:t>calculi</a:t>
            </a:r>
            <a:r>
              <a:rPr lang="fr-FR" altLang="fr-FR"/>
              <a:t> qui signifiait « cailloux »). </a:t>
            </a:r>
          </a:p>
        </p:txBody>
      </p:sp>
      <p:sp>
        <p:nvSpPr>
          <p:cNvPr id="8" name="Rectangle 2">
            <a:extLst>
              <a:ext uri="{FF2B5EF4-FFF2-40B4-BE49-F238E27FC236}">
                <a16:creationId xmlns:a16="http://schemas.microsoft.com/office/drawing/2014/main" id="{C56EB6BB-4D08-4A94-AC5D-34BDF3AD1E62}"/>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4000" b="1" dirty="0">
                <a:solidFill>
                  <a:srgbClr val="1F497D"/>
                </a:solidFill>
                <a:latin typeface="Tw Cen MT"/>
                <a:ea typeface="+mj-ea"/>
                <a:cs typeface="+mj-cs"/>
              </a:rPr>
              <a:t>INFORMATIQUE : historique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B49E8C02-6BD4-4AAF-9C0B-95A2277F417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67C7C57-1BA5-4F79-A767-315B74F41D9E}" type="slidenum">
              <a:rPr lang="fr-FR" altLang="fr-FR" sz="1200">
                <a:solidFill>
                  <a:srgbClr val="FFFFFF"/>
                </a:solidFill>
              </a:rPr>
              <a:pPr>
                <a:lnSpc>
                  <a:spcPct val="80000"/>
                </a:lnSpc>
              </a:pPr>
              <a:t>13</a:t>
            </a:fld>
            <a:endParaRPr lang="fr-FR" altLang="fr-FR" sz="12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BDBA7291-0A79-4E67-8E67-360BB66D6409}"/>
              </a:ext>
            </a:extLst>
          </p:cNvPr>
          <p:cNvSpPr>
            <a:spLocks noGrp="1"/>
          </p:cNvSpPr>
          <p:nvPr>
            <p:ph sz="quarter" idx="1"/>
          </p:nvPr>
        </p:nvSpPr>
        <p:spPr>
          <a:xfrm>
            <a:off x="323850" y="1643063"/>
            <a:ext cx="8569325" cy="4954587"/>
          </a:xfrm>
        </p:spPr>
        <p:txBody>
          <a:bodyPr/>
          <a:lstStyle/>
          <a:p>
            <a:pPr algn="just" eaLnBrk="1" hangingPunct="1"/>
            <a:r>
              <a:rPr lang="fr-FR" altLang="fr-FR"/>
              <a:t>Le premier exemple d’outil plus complexe est l’</a:t>
            </a:r>
            <a:r>
              <a:rPr lang="fr-FR" altLang="fr-FR" b="1"/>
              <a:t>abaque</a:t>
            </a:r>
            <a:r>
              <a:rPr lang="fr-FR" altLang="fr-FR"/>
              <a:t>, qui connut diverses formes, jusqu’au </a:t>
            </a:r>
            <a:r>
              <a:rPr lang="fr-FR" altLang="fr-FR" b="1"/>
              <a:t>boulier</a:t>
            </a:r>
            <a:r>
              <a:rPr lang="fr-FR" altLang="fr-FR"/>
              <a:t> toujours utilisé en </a:t>
            </a:r>
            <a:r>
              <a:rPr lang="fr-FR" altLang="fr-FR" b="1"/>
              <a:t>Chine</a:t>
            </a:r>
            <a:r>
              <a:rPr lang="fr-FR" altLang="fr-FR"/>
              <a:t>. Parmi les </a:t>
            </a:r>
            <a:r>
              <a:rPr lang="fr-FR" altLang="fr-FR" b="1"/>
              <a:t>algorithmes</a:t>
            </a:r>
            <a:r>
              <a:rPr lang="fr-FR" altLang="fr-FR"/>
              <a:t> les plus anciens, on compte des tables datant de l’époque d’</a:t>
            </a:r>
            <a:r>
              <a:rPr lang="fr-FR" altLang="fr-FR" b="1"/>
              <a:t>Hammurabi</a:t>
            </a:r>
            <a:r>
              <a:rPr lang="fr-FR" altLang="fr-FR"/>
              <a:t> (env. -1750).</a:t>
            </a:r>
          </a:p>
        </p:txBody>
      </p:sp>
      <p:sp>
        <p:nvSpPr>
          <p:cNvPr id="8" name="Rectangle 2">
            <a:extLst>
              <a:ext uri="{FF2B5EF4-FFF2-40B4-BE49-F238E27FC236}">
                <a16:creationId xmlns:a16="http://schemas.microsoft.com/office/drawing/2014/main" id="{FFBEF574-0D5B-43A4-B480-867E0A2FCB33}"/>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4000" b="1" dirty="0">
                <a:solidFill>
                  <a:srgbClr val="1F497D"/>
                </a:solidFill>
                <a:latin typeface="Tw Cen MT"/>
                <a:ea typeface="+mj-ea"/>
                <a:cs typeface="+mj-cs"/>
              </a:rPr>
              <a:t>INFORMATIQUE : historique</a:t>
            </a:r>
            <a:endParaRPr lang="fr-FR" sz="4000" b="1" dirty="0">
              <a:solidFill>
                <a:schemeClr val="tx2"/>
              </a:solidFill>
              <a:latin typeface="+mj-lt"/>
              <a:ea typeface="+mj-ea"/>
              <a:cs typeface="+mj-cs"/>
            </a:endParaRPr>
          </a:p>
        </p:txBody>
      </p:sp>
      <p:pic>
        <p:nvPicPr>
          <p:cNvPr id="28676" name="Picture 7">
            <a:extLst>
              <a:ext uri="{FF2B5EF4-FFF2-40B4-BE49-F238E27FC236}">
                <a16:creationId xmlns:a16="http://schemas.microsoft.com/office/drawing/2014/main" id="{0468F1FA-2670-4EB0-9FBF-37B8BF454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929063"/>
            <a:ext cx="37576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52EB8939-EAFA-4124-B08A-9ABC3E3C00B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37C06808-15BA-461D-B059-069B0D533E71}" type="slidenum">
              <a:rPr lang="fr-FR" altLang="fr-FR" sz="1200">
                <a:solidFill>
                  <a:srgbClr val="FFFFFF"/>
                </a:solidFill>
              </a:rPr>
              <a:pPr>
                <a:lnSpc>
                  <a:spcPct val="80000"/>
                </a:lnSpc>
              </a:pPr>
              <a:t>14</a:t>
            </a:fld>
            <a:endParaRPr lang="fr-FR" altLang="fr-FR" sz="12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950D5B9-33AD-435E-937E-8DF692673689}"/>
              </a:ext>
            </a:extLst>
          </p:cNvPr>
          <p:cNvSpPr>
            <a:spLocks noGrp="1"/>
          </p:cNvSpPr>
          <p:nvPr>
            <p:ph sz="quarter" idx="1"/>
          </p:nvPr>
        </p:nvSpPr>
        <p:spPr>
          <a:xfrm>
            <a:off x="323850" y="1643063"/>
            <a:ext cx="8569325" cy="4954587"/>
          </a:xfrm>
        </p:spPr>
        <p:txBody>
          <a:bodyPr/>
          <a:lstStyle/>
          <a:p>
            <a:pPr algn="just" eaLnBrk="1" hangingPunct="1"/>
            <a:r>
              <a:rPr lang="fr-FR" altLang="fr-FR"/>
              <a:t>Vers </a:t>
            </a:r>
            <a:r>
              <a:rPr lang="fr-FR" altLang="fr-FR" b="1"/>
              <a:t>1617</a:t>
            </a:r>
            <a:r>
              <a:rPr lang="fr-FR" altLang="fr-FR"/>
              <a:t>, </a:t>
            </a:r>
            <a:r>
              <a:rPr lang="fr-FR" altLang="fr-FR" b="1"/>
              <a:t>John Napier </a:t>
            </a:r>
            <a:r>
              <a:rPr lang="fr-FR" altLang="fr-FR"/>
              <a:t>invente une sorte d’abaque perfectionné. </a:t>
            </a:r>
          </a:p>
          <a:p>
            <a:pPr algn="just" eaLnBrk="1" hangingPunct="1"/>
            <a:r>
              <a:rPr lang="fr-FR" altLang="fr-FR"/>
              <a:t>En </a:t>
            </a:r>
            <a:r>
              <a:rPr lang="fr-FR" altLang="fr-FR" b="1"/>
              <a:t>1625</a:t>
            </a:r>
            <a:r>
              <a:rPr lang="fr-FR" altLang="fr-FR"/>
              <a:t>, </a:t>
            </a:r>
            <a:r>
              <a:rPr lang="fr-FR" altLang="fr-FR" b="1"/>
              <a:t>William Oughtred </a:t>
            </a:r>
            <a:r>
              <a:rPr lang="fr-FR" altLang="fr-FR"/>
              <a:t>à développer la règle de calcul qui fut utilisée jusqu’à l’apparition des calculatrices de poche par de nombreux ingénieurs.</a:t>
            </a:r>
          </a:p>
          <a:p>
            <a:pPr algn="just" eaLnBrk="1" hangingPunct="1"/>
            <a:r>
              <a:rPr lang="fr-FR" altLang="fr-FR"/>
              <a:t>Ainsi, par exemple, une grande partie des calculs nécessaires au </a:t>
            </a:r>
            <a:r>
              <a:rPr lang="fr-FR" altLang="fr-FR" b="1"/>
              <a:t>programme Apollo </a:t>
            </a:r>
            <a:r>
              <a:rPr lang="fr-FR" altLang="fr-FR"/>
              <a:t>furent effectués avec des règles à calcul.</a:t>
            </a:r>
          </a:p>
        </p:txBody>
      </p:sp>
      <p:sp>
        <p:nvSpPr>
          <p:cNvPr id="8" name="Rectangle 2">
            <a:extLst>
              <a:ext uri="{FF2B5EF4-FFF2-40B4-BE49-F238E27FC236}">
                <a16:creationId xmlns:a16="http://schemas.microsoft.com/office/drawing/2014/main" id="{3187425D-C7B6-44AF-AF3F-D7E1E291F919}"/>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4000" b="1" dirty="0">
                <a:solidFill>
                  <a:srgbClr val="1F497D"/>
                </a:solidFill>
                <a:latin typeface="Tw Cen MT"/>
                <a:ea typeface="+mj-ea"/>
                <a:cs typeface="+mj-cs"/>
              </a:rPr>
              <a:t>INFORMATIQUE : historique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41156F79-4314-4D83-8D34-AC0CE6C3E68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437BF36-570A-473A-B2FC-FF1620B28F6E}" type="slidenum">
              <a:rPr lang="fr-FR" altLang="fr-FR" sz="1200">
                <a:solidFill>
                  <a:srgbClr val="FFFFFF"/>
                </a:solidFill>
              </a:rPr>
              <a:pPr>
                <a:lnSpc>
                  <a:spcPct val="80000"/>
                </a:lnSpc>
              </a:pPr>
              <a:t>15</a:t>
            </a:fld>
            <a:endParaRPr lang="fr-FR" altLang="fr-FR" sz="12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D2FE990E-5E03-4560-8652-B5BDB5A91E30}"/>
              </a:ext>
            </a:extLst>
          </p:cNvPr>
          <p:cNvSpPr>
            <a:spLocks noGrp="1"/>
          </p:cNvSpPr>
          <p:nvPr>
            <p:ph sz="quarter" idx="1"/>
          </p:nvPr>
        </p:nvSpPr>
        <p:spPr>
          <a:xfrm>
            <a:off x="323850" y="1643063"/>
            <a:ext cx="8569325" cy="4954587"/>
          </a:xfrm>
        </p:spPr>
        <p:txBody>
          <a:bodyPr/>
          <a:lstStyle/>
          <a:p>
            <a:pPr algn="ctr" eaLnBrk="1" hangingPunct="1">
              <a:buFontTx/>
              <a:buNone/>
            </a:pPr>
            <a:r>
              <a:rPr lang="fr-FR" altLang="fr-FR" b="1"/>
              <a:t>XVII ème s.</a:t>
            </a:r>
            <a:r>
              <a:rPr lang="fr-FR" altLang="fr-FR"/>
              <a:t> </a:t>
            </a:r>
          </a:p>
          <a:p>
            <a:pPr algn="just" eaLnBrk="1" hangingPunct="1">
              <a:buFontTx/>
              <a:buNone/>
            </a:pPr>
            <a:r>
              <a:rPr lang="fr-FR" altLang="fr-FR"/>
              <a:t>	Pascal invente, construit et commercialise la Pascaline, une machine à calculer («+» , «-» , «:»,  «x») utilisant des roues dentées.</a:t>
            </a:r>
          </a:p>
          <a:p>
            <a:pPr eaLnBrk="1" hangingPunct="1">
              <a:buFontTx/>
              <a:buNone/>
            </a:pPr>
            <a:endParaRPr lang="fr-FR" altLang="fr-FR"/>
          </a:p>
          <a:p>
            <a:pPr eaLnBrk="1" hangingPunct="1">
              <a:buFontTx/>
              <a:buNone/>
            </a:pPr>
            <a:endParaRPr lang="fr-FR" altLang="fr-FR"/>
          </a:p>
          <a:p>
            <a:pPr eaLnBrk="1" hangingPunct="1">
              <a:buFontTx/>
              <a:buNone/>
            </a:pPr>
            <a:endParaRPr lang="fr-FR" altLang="fr-FR"/>
          </a:p>
          <a:p>
            <a:pPr eaLnBrk="1" hangingPunct="1">
              <a:buFontTx/>
              <a:buNone/>
            </a:pPr>
            <a:endParaRPr lang="fr-FR" altLang="fr-FR"/>
          </a:p>
        </p:txBody>
      </p:sp>
      <p:pic>
        <p:nvPicPr>
          <p:cNvPr id="30723" name="Picture 4" descr="pascaline">
            <a:extLst>
              <a:ext uri="{FF2B5EF4-FFF2-40B4-BE49-F238E27FC236}">
                <a16:creationId xmlns:a16="http://schemas.microsoft.com/office/drawing/2014/main" id="{E40BEDB9-8281-425F-9AA0-02C4CC2E8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643313"/>
            <a:ext cx="3357562"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A61D100B-223B-4EA9-8FFD-6955615178B8}"/>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4000" b="1" dirty="0">
                <a:solidFill>
                  <a:srgbClr val="1F497D"/>
                </a:solidFill>
                <a:latin typeface="Tw Cen MT"/>
                <a:ea typeface="+mj-ea"/>
                <a:cs typeface="+mj-cs"/>
              </a:rPr>
              <a:t>INFORMATIQUE : historique</a:t>
            </a:r>
            <a:endParaRPr lang="fr-FR" sz="4000" b="1" dirty="0">
              <a:solidFill>
                <a:schemeClr val="tx2"/>
              </a:solidFill>
              <a:latin typeface="+mj-lt"/>
              <a:ea typeface="+mj-ea"/>
              <a:cs typeface="+mj-cs"/>
            </a:endParaRPr>
          </a:p>
        </p:txBody>
      </p:sp>
      <p:pic>
        <p:nvPicPr>
          <p:cNvPr id="30725" name="Picture 6">
            <a:extLst>
              <a:ext uri="{FF2B5EF4-FFF2-40B4-BE49-F238E27FC236}">
                <a16:creationId xmlns:a16="http://schemas.microsoft.com/office/drawing/2014/main" id="{EDD564AE-5976-4EB4-9661-33D1EB0CC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643313"/>
            <a:ext cx="439578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B372824A-9F2D-43A9-911B-FCB0ECE0FDE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3EE392E-1D9C-43F7-B005-D5C245D353D0}" type="slidenum">
              <a:rPr lang="fr-FR" altLang="fr-FR" sz="1200">
                <a:solidFill>
                  <a:srgbClr val="FFFFFF"/>
                </a:solidFill>
              </a:rPr>
              <a:pPr>
                <a:lnSpc>
                  <a:spcPct val="80000"/>
                </a:lnSpc>
              </a:pPr>
              <a:t>16</a:t>
            </a:fld>
            <a:endParaRPr lang="fr-FR" altLang="fr-FR"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3ABB15-3D65-489D-8087-FBC859CC6A43}"/>
              </a:ext>
            </a:extLst>
          </p:cNvPr>
          <p:cNvSpPr>
            <a:spLocks noGrp="1"/>
          </p:cNvSpPr>
          <p:nvPr>
            <p:ph type="title"/>
          </p:nvPr>
        </p:nvSpPr>
        <p:spPr>
          <a:xfrm>
            <a:off x="500063" y="428625"/>
            <a:ext cx="7772400" cy="731838"/>
          </a:xfrm>
        </p:spPr>
        <p:txBody>
          <a:bodyPr/>
          <a:lstStyle/>
          <a:p>
            <a:pPr eaLnBrk="1" hangingPunct="1"/>
            <a:r>
              <a:rPr lang="fr-FR" altLang="fr-FR" sz="4000" b="1"/>
              <a:t>LA PASCALINE</a:t>
            </a:r>
          </a:p>
        </p:txBody>
      </p:sp>
      <p:sp>
        <p:nvSpPr>
          <p:cNvPr id="31747" name="Rectangle 3">
            <a:extLst>
              <a:ext uri="{FF2B5EF4-FFF2-40B4-BE49-F238E27FC236}">
                <a16:creationId xmlns:a16="http://schemas.microsoft.com/office/drawing/2014/main" id="{EFE69DEF-4EEF-4D30-A1DC-4C235FC0335A}"/>
              </a:ext>
            </a:extLst>
          </p:cNvPr>
          <p:cNvSpPr>
            <a:spLocks noGrp="1"/>
          </p:cNvSpPr>
          <p:nvPr>
            <p:ph sz="quarter" idx="1"/>
          </p:nvPr>
        </p:nvSpPr>
        <p:spPr>
          <a:xfrm>
            <a:off x="323850" y="1500188"/>
            <a:ext cx="8820150" cy="5016500"/>
          </a:xfrm>
        </p:spPr>
        <p:txBody>
          <a:bodyPr/>
          <a:lstStyle/>
          <a:p>
            <a:pPr algn="just" eaLnBrk="1" hangingPunct="1"/>
            <a:r>
              <a:rPr lang="fr-FR" altLang="fr-FR"/>
              <a:t>Premier exemplaire construit vers </a:t>
            </a:r>
            <a:r>
              <a:rPr lang="fr-FR" altLang="fr-FR" b="1"/>
              <a:t>1642</a:t>
            </a:r>
            <a:r>
              <a:rPr lang="fr-FR" altLang="fr-FR"/>
              <a:t> </a:t>
            </a:r>
          </a:p>
          <a:p>
            <a:pPr algn="just" eaLnBrk="1" hangingPunct="1"/>
            <a:r>
              <a:rPr lang="fr-FR" altLang="fr-FR"/>
              <a:t> Ne pouvait effectuer que des additions et des soustractions, </a:t>
            </a:r>
          </a:p>
          <a:p>
            <a:pPr algn="just" eaLnBrk="1" hangingPunct="1"/>
            <a:r>
              <a:rPr lang="fr-FR" altLang="fr-FR"/>
              <a:t>La soustraction n'est pas directement implémentée, </a:t>
            </a:r>
          </a:p>
          <a:p>
            <a:pPr algn="just" eaLnBrk="1" hangingPunct="1"/>
            <a:r>
              <a:rPr lang="fr-FR" altLang="fr-FR"/>
              <a:t>La Pascaline était destinée à résoudre des problèmes d'arithmétique commerciale.</a:t>
            </a:r>
          </a:p>
          <a:p>
            <a:pPr algn="just" eaLnBrk="1" hangingPunct="1"/>
            <a:r>
              <a:rPr lang="fr-FR" altLang="fr-FR"/>
              <a:t>Plusieurs versions sont fabriquées et au moins cinquante exemplaires construits. Sa commercialisation fut à l’époque un échec à cause de son prix.</a:t>
            </a:r>
          </a:p>
        </p:txBody>
      </p:sp>
      <p:sp>
        <p:nvSpPr>
          <p:cNvPr id="4" name="Espace réservé du numéro de diapositive 3">
            <a:extLst>
              <a:ext uri="{FF2B5EF4-FFF2-40B4-BE49-F238E27FC236}">
                <a16:creationId xmlns:a16="http://schemas.microsoft.com/office/drawing/2014/main" id="{77AD8BF3-77F9-4C1C-B4E2-24ED0C1039E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6E02A99-595D-47D5-81A8-A6D11B8D33C5}" type="slidenum">
              <a:rPr lang="fr-FR" altLang="fr-FR" sz="1200">
                <a:solidFill>
                  <a:srgbClr val="FFFFFF"/>
                </a:solidFill>
              </a:rPr>
              <a:pPr>
                <a:lnSpc>
                  <a:spcPct val="80000"/>
                </a:lnSpc>
              </a:pPr>
              <a:t>17</a:t>
            </a:fld>
            <a:endParaRPr lang="fr-FR" altLang="fr-FR" sz="12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8EF2EFD-2C5D-4076-871A-8D8D55249E79}"/>
              </a:ext>
            </a:extLst>
          </p:cNvPr>
          <p:cNvSpPr>
            <a:spLocks noGrp="1"/>
          </p:cNvSpPr>
          <p:nvPr>
            <p:ph type="title"/>
          </p:nvPr>
        </p:nvSpPr>
        <p:spPr>
          <a:xfrm>
            <a:off x="500063" y="428625"/>
            <a:ext cx="7772400" cy="731838"/>
          </a:xfrm>
        </p:spPr>
        <p:txBody>
          <a:bodyPr/>
          <a:lstStyle/>
          <a:p>
            <a:pPr eaLnBrk="1" hangingPunct="1"/>
            <a:r>
              <a:rPr lang="fr-FR" altLang="fr-FR" sz="4000" b="1"/>
              <a:t>LA PASCALINE</a:t>
            </a:r>
          </a:p>
        </p:txBody>
      </p:sp>
      <p:sp>
        <p:nvSpPr>
          <p:cNvPr id="32771" name="Rectangle 3">
            <a:extLst>
              <a:ext uri="{FF2B5EF4-FFF2-40B4-BE49-F238E27FC236}">
                <a16:creationId xmlns:a16="http://schemas.microsoft.com/office/drawing/2014/main" id="{1B4FE06D-53ED-4881-8277-87DC13970BF7}"/>
              </a:ext>
            </a:extLst>
          </p:cNvPr>
          <p:cNvSpPr>
            <a:spLocks noGrp="1"/>
          </p:cNvSpPr>
          <p:nvPr>
            <p:ph sz="quarter" idx="1"/>
          </p:nvPr>
        </p:nvSpPr>
        <p:spPr>
          <a:xfrm>
            <a:off x="323850" y="1714500"/>
            <a:ext cx="8820150" cy="1785938"/>
          </a:xfrm>
        </p:spPr>
        <p:txBody>
          <a:bodyPr/>
          <a:lstStyle/>
          <a:p>
            <a:pPr algn="just" eaLnBrk="1" hangingPunct="1"/>
            <a:r>
              <a:rPr lang="fr-FR" altLang="fr-FR"/>
              <a:t>En 1673, </a:t>
            </a:r>
            <a:r>
              <a:rPr lang="fr-FR" altLang="fr-FR" b="1"/>
              <a:t>Leibniz</a:t>
            </a:r>
            <a:r>
              <a:rPr lang="fr-FR" altLang="fr-FR"/>
              <a:t> la perfectionne pour la rendre capable d’effectuer des multiplications, par un système de roues à cliquet servant de « mémoire ».</a:t>
            </a:r>
          </a:p>
        </p:txBody>
      </p:sp>
      <p:sp>
        <p:nvSpPr>
          <p:cNvPr id="4" name="Espace réservé du numéro de diapositive 3">
            <a:extLst>
              <a:ext uri="{FF2B5EF4-FFF2-40B4-BE49-F238E27FC236}">
                <a16:creationId xmlns:a16="http://schemas.microsoft.com/office/drawing/2014/main" id="{F51FB291-4346-47F5-9BC3-46AC8DEEF60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23890CCA-56ED-4B7B-8AE8-E2A3B321D37F}" type="slidenum">
              <a:rPr lang="fr-FR" altLang="fr-FR" sz="1200">
                <a:solidFill>
                  <a:srgbClr val="FFFFFF"/>
                </a:solidFill>
              </a:rPr>
              <a:pPr>
                <a:lnSpc>
                  <a:spcPct val="80000"/>
                </a:lnSpc>
              </a:pPr>
              <a:t>18</a:t>
            </a:fld>
            <a:endParaRPr lang="fr-FR" altLang="fr-FR" sz="12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5EAD4E-FE90-4459-A531-BFEC4DE52242}"/>
              </a:ext>
            </a:extLst>
          </p:cNvPr>
          <p:cNvSpPr>
            <a:spLocks noGrp="1"/>
          </p:cNvSpPr>
          <p:nvPr>
            <p:ph type="title"/>
          </p:nvPr>
        </p:nvSpPr>
        <p:spPr>
          <a:xfrm>
            <a:off x="612775" y="295275"/>
            <a:ext cx="8153400" cy="990600"/>
          </a:xfrm>
        </p:spPr>
        <p:txBody>
          <a:bodyPr/>
          <a:lstStyle/>
          <a:p>
            <a:pPr eaLnBrk="1" hangingPunct="1"/>
            <a:r>
              <a:rPr lang="fr-FR" altLang="fr-FR" sz="4000" b="1"/>
              <a:t>Historique</a:t>
            </a:r>
          </a:p>
        </p:txBody>
      </p:sp>
      <p:sp>
        <p:nvSpPr>
          <p:cNvPr id="33795" name="Rectangle 3">
            <a:extLst>
              <a:ext uri="{FF2B5EF4-FFF2-40B4-BE49-F238E27FC236}">
                <a16:creationId xmlns:a16="http://schemas.microsoft.com/office/drawing/2014/main" id="{D3534CAE-3A72-42E3-AC97-4613952BB168}"/>
              </a:ext>
            </a:extLst>
          </p:cNvPr>
          <p:cNvSpPr>
            <a:spLocks noGrp="1"/>
          </p:cNvSpPr>
          <p:nvPr>
            <p:ph sz="quarter" idx="1"/>
          </p:nvPr>
        </p:nvSpPr>
        <p:spPr>
          <a:xfrm>
            <a:off x="685800" y="1484313"/>
            <a:ext cx="8278813" cy="5113337"/>
          </a:xfrm>
        </p:spPr>
        <p:txBody>
          <a:bodyPr/>
          <a:lstStyle/>
          <a:p>
            <a:pPr algn="just" eaLnBrk="1" hangingPunct="1">
              <a:buFontTx/>
              <a:buNone/>
            </a:pPr>
            <a:r>
              <a:rPr lang="fr-FR" altLang="fr-FR" sz="3200" b="1"/>
              <a:t>XIX ème s.</a:t>
            </a:r>
            <a:r>
              <a:rPr lang="fr-FR" altLang="fr-FR" sz="3200"/>
              <a:t>  </a:t>
            </a:r>
          </a:p>
          <a:p>
            <a:pPr algn="just" eaLnBrk="1" hangingPunct="1">
              <a:buFontTx/>
              <a:buNone/>
            </a:pPr>
            <a:r>
              <a:rPr lang="fr-FR" altLang="fr-FR" sz="4000"/>
              <a:t> </a:t>
            </a:r>
            <a:r>
              <a:rPr lang="fr-FR" altLang="fr-FR" b="1"/>
              <a:t>1805</a:t>
            </a:r>
            <a:r>
              <a:rPr lang="fr-FR" altLang="fr-FR"/>
              <a:t> : Joseph-Marie Jacquard crée les </a:t>
            </a:r>
            <a:r>
              <a:rPr lang="fr-FR" altLang="fr-FR" b="1"/>
              <a:t>métiers à tisser automatiques</a:t>
            </a:r>
            <a:r>
              <a:rPr lang="fr-FR" altLang="fr-FR"/>
              <a:t>, qui utilisent des «programmes» sous forme de cartes perforées, également utilisées dans les pianos mécaniques. </a:t>
            </a:r>
          </a:p>
          <a:p>
            <a:pPr eaLnBrk="1" hangingPunct="1">
              <a:buFontTx/>
              <a:buNone/>
            </a:pPr>
            <a:endParaRPr lang="fr-FR" altLang="fr-FR" sz="4000"/>
          </a:p>
        </p:txBody>
      </p:sp>
      <p:pic>
        <p:nvPicPr>
          <p:cNvPr id="33796" name="Picture 5">
            <a:extLst>
              <a:ext uri="{FF2B5EF4-FFF2-40B4-BE49-F238E27FC236}">
                <a16:creationId xmlns:a16="http://schemas.microsoft.com/office/drawing/2014/main" id="{3316EA4E-33D8-4B55-99D9-77F8C2B1C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4214813"/>
            <a:ext cx="3143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a:extLst>
              <a:ext uri="{FF2B5EF4-FFF2-40B4-BE49-F238E27FC236}">
                <a16:creationId xmlns:a16="http://schemas.microsoft.com/office/drawing/2014/main" id="{14D58F0C-C24F-45C2-8300-4CA93DE49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214813"/>
            <a:ext cx="33004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3A221370-71B0-4143-849C-EAFCFEF289E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3C81923-6BEB-47F0-BD7B-C841607CB3BE}" type="slidenum">
              <a:rPr lang="fr-FR" altLang="fr-FR" sz="1200">
                <a:solidFill>
                  <a:srgbClr val="FFFFFF"/>
                </a:solidFill>
              </a:rPr>
              <a:pPr>
                <a:lnSpc>
                  <a:spcPct val="80000"/>
                </a:lnSpc>
              </a:pPr>
              <a:t>19</a:t>
            </a:fld>
            <a:endParaRPr lang="fr-FR" altLang="fr-FR"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88309E79-7CB9-4C64-9FA3-86C58CB8C776}"/>
              </a:ext>
            </a:extLst>
          </p:cNvPr>
          <p:cNvSpPr>
            <a:spLocks noGrp="1" noChangeArrowheads="1"/>
          </p:cNvSpPr>
          <p:nvPr>
            <p:ph sz="quarter" idx="1"/>
          </p:nvPr>
        </p:nvSpPr>
        <p:spPr>
          <a:xfrm>
            <a:off x="323850" y="1571625"/>
            <a:ext cx="8820150" cy="5072063"/>
          </a:xfrm>
        </p:spPr>
        <p:txBody>
          <a:bodyPr>
            <a:normAutofit/>
          </a:bodyPr>
          <a:lstStyle/>
          <a:p>
            <a:pPr marL="609600" indent="-609600" algn="just" eaLnBrk="1" fontAlgn="auto" hangingPunct="1">
              <a:lnSpc>
                <a:spcPct val="80000"/>
              </a:lnSpc>
              <a:spcAft>
                <a:spcPts val="0"/>
              </a:spcAft>
              <a:buFontTx/>
              <a:buNone/>
              <a:defRPr/>
            </a:pPr>
            <a:r>
              <a:rPr lang="fr-FR" b="1" dirty="0"/>
              <a:t>INFORMATIQUE </a:t>
            </a:r>
          </a:p>
          <a:p>
            <a:pPr marL="609600" indent="-609600" algn="just" eaLnBrk="1" fontAlgn="auto" hangingPunct="1">
              <a:lnSpc>
                <a:spcPct val="80000"/>
              </a:lnSpc>
              <a:spcAft>
                <a:spcPts val="0"/>
              </a:spcAft>
              <a:buFont typeface="Wingdings"/>
              <a:buChar char=""/>
              <a:defRPr/>
            </a:pPr>
            <a:endParaRPr lang="fr-FR" sz="2800" dirty="0"/>
          </a:p>
          <a:p>
            <a:pPr marL="609600" indent="-609600" algn="just" eaLnBrk="1" fontAlgn="auto" hangingPunct="1">
              <a:lnSpc>
                <a:spcPct val="80000"/>
              </a:lnSpc>
              <a:spcAft>
                <a:spcPts val="0"/>
              </a:spcAft>
              <a:buFont typeface="Wingdings" panose="05000000000000000000" pitchFamily="2" charset="2"/>
              <a:buChar char="q"/>
              <a:defRPr/>
            </a:pPr>
            <a:r>
              <a:rPr lang="fr-FR" sz="2800" dirty="0"/>
              <a:t>Contraction de </a:t>
            </a:r>
            <a:r>
              <a:rPr lang="fr-FR" sz="2800" b="1" dirty="0"/>
              <a:t>INFOR</a:t>
            </a:r>
            <a:r>
              <a:rPr lang="fr-FR" sz="2800" dirty="0"/>
              <a:t>mation et auto</a:t>
            </a:r>
            <a:r>
              <a:rPr lang="fr-FR" sz="2800" b="1" dirty="0"/>
              <a:t>MATIQUE</a:t>
            </a:r>
          </a:p>
          <a:p>
            <a:pPr marL="609600" indent="-609600" algn="just" eaLnBrk="1" fontAlgn="auto" hangingPunct="1">
              <a:lnSpc>
                <a:spcPct val="80000"/>
              </a:lnSpc>
              <a:spcAft>
                <a:spcPts val="0"/>
              </a:spcAft>
              <a:buFontTx/>
              <a:buNone/>
              <a:defRPr/>
            </a:pPr>
            <a:endParaRPr lang="fr-FR" sz="1000" dirty="0"/>
          </a:p>
          <a:p>
            <a:pPr marL="609600" indent="-609600" algn="just" eaLnBrk="1" fontAlgn="auto" hangingPunct="1">
              <a:lnSpc>
                <a:spcPct val="80000"/>
              </a:lnSpc>
              <a:spcAft>
                <a:spcPts val="0"/>
              </a:spcAft>
              <a:buFont typeface="Wingdings"/>
              <a:buChar char=""/>
              <a:defRPr/>
            </a:pPr>
            <a:endParaRPr lang="fr-FR" sz="1000" dirty="0"/>
          </a:p>
          <a:p>
            <a:pPr algn="just" eaLnBrk="1" hangingPunct="1">
              <a:defRPr/>
            </a:pPr>
            <a:r>
              <a:rPr lang="fr-FR" sz="2800" dirty="0"/>
              <a:t>L'</a:t>
            </a:r>
            <a:r>
              <a:rPr lang="fr-FR" sz="2800" b="1" dirty="0"/>
              <a:t>informatique</a:t>
            </a:r>
            <a:r>
              <a:rPr lang="fr-FR" sz="2800" dirty="0"/>
              <a:t> désigne l'automatisation du traitement de l'</a:t>
            </a:r>
            <a:r>
              <a:rPr lang="fr-FR" sz="2800" b="1" dirty="0"/>
              <a:t>information</a:t>
            </a:r>
            <a:r>
              <a:rPr lang="fr-FR" sz="2800" dirty="0"/>
              <a:t> par un </a:t>
            </a:r>
            <a:r>
              <a:rPr lang="fr-FR" sz="2800" b="1" dirty="0"/>
              <a:t>système</a:t>
            </a:r>
            <a:r>
              <a:rPr lang="fr-FR" sz="2800" dirty="0"/>
              <a:t>, concret (</a:t>
            </a:r>
            <a:r>
              <a:rPr lang="fr-FR" sz="2800" b="1" dirty="0"/>
              <a:t>machine</a:t>
            </a:r>
            <a:r>
              <a:rPr lang="fr-FR" sz="2800" dirty="0"/>
              <a:t>) ou abstrait. </a:t>
            </a:r>
          </a:p>
          <a:p>
            <a:pPr algn="just" eaLnBrk="1" hangingPunct="1">
              <a:defRPr/>
            </a:pPr>
            <a:r>
              <a:rPr lang="fr-FR" sz="2800" dirty="0"/>
              <a:t>Aussi, l'informatique désigne l'ensemble des </a:t>
            </a:r>
            <a:r>
              <a:rPr lang="fr-FR" sz="2800" b="1" dirty="0"/>
              <a:t>sciences</a:t>
            </a:r>
            <a:r>
              <a:rPr lang="fr-FR" sz="2800" dirty="0"/>
              <a:t> et </a:t>
            </a:r>
            <a:r>
              <a:rPr lang="fr-FR" sz="2800" b="1" dirty="0"/>
              <a:t>techniques</a:t>
            </a:r>
            <a:r>
              <a:rPr lang="fr-FR" sz="2800" dirty="0"/>
              <a:t> en rapport avec le </a:t>
            </a:r>
            <a:r>
              <a:rPr lang="fr-FR" sz="2800" b="1" dirty="0"/>
              <a:t>traitement de l'information</a:t>
            </a:r>
            <a:r>
              <a:rPr lang="fr-FR" sz="2800" dirty="0"/>
              <a:t>. </a:t>
            </a:r>
          </a:p>
          <a:p>
            <a:pPr marL="609600" indent="-609600" algn="just" eaLnBrk="1" fontAlgn="auto" hangingPunct="1">
              <a:lnSpc>
                <a:spcPct val="80000"/>
              </a:lnSpc>
              <a:spcAft>
                <a:spcPts val="0"/>
              </a:spcAft>
              <a:buFont typeface="Wingdings"/>
              <a:buChar char=""/>
              <a:defRPr/>
            </a:pPr>
            <a:endParaRPr lang="fr-FR" sz="1000" dirty="0"/>
          </a:p>
        </p:txBody>
      </p:sp>
      <p:sp>
        <p:nvSpPr>
          <p:cNvPr id="7" name="Rectangle 2">
            <a:extLst>
              <a:ext uri="{FF2B5EF4-FFF2-40B4-BE49-F238E27FC236}">
                <a16:creationId xmlns:a16="http://schemas.microsoft.com/office/drawing/2014/main" id="{787A142E-64A2-43F9-A440-06DBA59476AB}"/>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0BBAFCF3-605D-45B5-BE7B-6901607D1EE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FCC00F46-F8FE-4AFB-9821-2C3CE7114505}" type="slidenum">
              <a:rPr lang="fr-FR" altLang="fr-FR" sz="1200">
                <a:solidFill>
                  <a:srgbClr val="FFFFFF"/>
                </a:solidFill>
              </a:rPr>
              <a:pPr>
                <a:lnSpc>
                  <a:spcPct val="80000"/>
                </a:lnSpc>
              </a:pPr>
              <a:t>2</a:t>
            </a:fld>
            <a:endParaRPr lang="fr-FR" altLang="fr-FR" sz="12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3EDDFC9-650A-40E4-B135-D4FDFE4D867D}"/>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34819" name="Rectangle 3">
            <a:extLst>
              <a:ext uri="{FF2B5EF4-FFF2-40B4-BE49-F238E27FC236}">
                <a16:creationId xmlns:a16="http://schemas.microsoft.com/office/drawing/2014/main" id="{9EE696A5-3382-46D5-8880-54847D9E8773}"/>
              </a:ext>
            </a:extLst>
          </p:cNvPr>
          <p:cNvSpPr>
            <a:spLocks noGrp="1"/>
          </p:cNvSpPr>
          <p:nvPr>
            <p:ph sz="quarter" idx="1"/>
          </p:nvPr>
        </p:nvSpPr>
        <p:spPr>
          <a:xfrm>
            <a:off x="214313" y="1530350"/>
            <a:ext cx="8713787" cy="4827588"/>
          </a:xfrm>
        </p:spPr>
        <p:txBody>
          <a:bodyPr/>
          <a:lstStyle/>
          <a:p>
            <a:pPr algn="just" eaLnBrk="1" hangingPunct="1">
              <a:buFontTx/>
              <a:buNone/>
            </a:pPr>
            <a:r>
              <a:rPr lang="fr-FR" altLang="fr-FR" sz="4000"/>
              <a:t>	</a:t>
            </a:r>
          </a:p>
          <a:p>
            <a:pPr algn="just" eaLnBrk="1" hangingPunct="1">
              <a:buFontTx/>
              <a:buNone/>
            </a:pPr>
            <a:endParaRPr lang="fr-FR" altLang="fr-FR" sz="4000"/>
          </a:p>
          <a:p>
            <a:pPr algn="just" eaLnBrk="1" hangingPunct="1">
              <a:buFontTx/>
              <a:buNone/>
            </a:pPr>
            <a:endParaRPr lang="fr-FR" altLang="fr-FR" sz="4000"/>
          </a:p>
          <a:p>
            <a:pPr algn="just" eaLnBrk="1" hangingPunct="1">
              <a:buFontTx/>
              <a:buNone/>
            </a:pPr>
            <a:r>
              <a:rPr lang="fr-FR" altLang="fr-FR" sz="4000"/>
              <a:t>	</a:t>
            </a:r>
            <a:r>
              <a:rPr lang="fr-FR" altLang="fr-FR"/>
              <a:t>A partir des années du </a:t>
            </a:r>
            <a:r>
              <a:rPr lang="fr-FR" altLang="fr-FR" b="1"/>
              <a:t>XXe siècle </a:t>
            </a:r>
            <a:r>
              <a:rPr lang="fr-FR" altLang="fr-FR"/>
              <a:t>(1930) l'électricité permit de remplacer les calculateurs mécaniques par des moteurs électriques; d’abord électromécaniques (aimants) puis électroniques (lampes).</a:t>
            </a:r>
          </a:p>
        </p:txBody>
      </p:sp>
      <p:pic>
        <p:nvPicPr>
          <p:cNvPr id="34820" name="Picture 5">
            <a:extLst>
              <a:ext uri="{FF2B5EF4-FFF2-40B4-BE49-F238E27FC236}">
                <a16:creationId xmlns:a16="http://schemas.microsoft.com/office/drawing/2014/main" id="{C4FF70DE-CD74-4064-8390-DCFAF693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643063"/>
            <a:ext cx="3643313"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F6AE33A2-0155-40E7-8C21-AEE27C386C8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0EA1FA3-51C6-4A89-B844-DF862934C5F8}" type="slidenum">
              <a:rPr lang="fr-FR" altLang="fr-FR" sz="1200">
                <a:solidFill>
                  <a:srgbClr val="FFFFFF"/>
                </a:solidFill>
              </a:rPr>
              <a:pPr>
                <a:lnSpc>
                  <a:spcPct val="80000"/>
                </a:lnSpc>
              </a:pPr>
              <a:t>20</a:t>
            </a:fld>
            <a:endParaRPr lang="fr-FR" altLang="fr-FR" sz="12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B3C393C-D3D7-4164-B567-7FCF699B859E}"/>
              </a:ext>
            </a:extLst>
          </p:cNvPr>
          <p:cNvSpPr>
            <a:spLocks noGrp="1"/>
          </p:cNvSpPr>
          <p:nvPr>
            <p:ph type="title"/>
          </p:nvPr>
        </p:nvSpPr>
        <p:spPr>
          <a:xfrm>
            <a:off x="612775" y="295275"/>
            <a:ext cx="8153400" cy="990600"/>
          </a:xfrm>
        </p:spPr>
        <p:txBody>
          <a:bodyPr/>
          <a:lstStyle/>
          <a:p>
            <a:pPr eaLnBrk="1" hangingPunct="1"/>
            <a:r>
              <a:rPr lang="fr-FR" altLang="fr-FR" sz="4000" b="1"/>
              <a:t>Historique</a:t>
            </a:r>
          </a:p>
        </p:txBody>
      </p:sp>
      <p:sp>
        <p:nvSpPr>
          <p:cNvPr id="35843" name="Rectangle 3">
            <a:extLst>
              <a:ext uri="{FF2B5EF4-FFF2-40B4-BE49-F238E27FC236}">
                <a16:creationId xmlns:a16="http://schemas.microsoft.com/office/drawing/2014/main" id="{EE3CA834-21F9-4BDF-9E82-9F9C780A6DE9}"/>
              </a:ext>
            </a:extLst>
          </p:cNvPr>
          <p:cNvSpPr>
            <a:spLocks noGrp="1"/>
          </p:cNvSpPr>
          <p:nvPr>
            <p:ph sz="quarter" idx="1"/>
          </p:nvPr>
        </p:nvSpPr>
        <p:spPr>
          <a:xfrm>
            <a:off x="612775" y="1600200"/>
            <a:ext cx="8153400" cy="4495800"/>
          </a:xfrm>
        </p:spPr>
        <p:txBody>
          <a:bodyPr/>
          <a:lstStyle/>
          <a:p>
            <a:pPr algn="just" eaLnBrk="1" hangingPunct="1">
              <a:buFontTx/>
              <a:buNone/>
            </a:pPr>
            <a:r>
              <a:rPr lang="fr-FR" altLang="fr-FR" b="1"/>
              <a:t>	1945</a:t>
            </a:r>
            <a:r>
              <a:rPr lang="fr-FR" altLang="fr-FR"/>
              <a:t> : </a:t>
            </a:r>
            <a:r>
              <a:rPr lang="fr-FR" altLang="fr-FR" b="1"/>
              <a:t>John Von Neumann</a:t>
            </a:r>
            <a:r>
              <a:rPr lang="fr-FR" altLang="fr-FR"/>
              <a:t> propose l'architecture interne d'un calculateur universel (ordinateur), appelée désormais «</a:t>
            </a:r>
            <a:r>
              <a:rPr lang="fr-FR" altLang="fr-FR" b="1"/>
              <a:t>architecture de Von Neumann</a:t>
            </a:r>
            <a:r>
              <a:rPr lang="fr-FR" altLang="fr-FR"/>
              <a:t>». </a:t>
            </a:r>
          </a:p>
        </p:txBody>
      </p:sp>
      <p:pic>
        <p:nvPicPr>
          <p:cNvPr id="35844" name="Picture 3" descr="Image:John von Neumann dans les années 1940">
            <a:hlinkClick r:id="rId3" tooltip="&quot;Image:John von Neumann dans les années 1940&quot;"/>
            <a:extLst>
              <a:ext uri="{FF2B5EF4-FFF2-40B4-BE49-F238E27FC236}">
                <a16:creationId xmlns:a16="http://schemas.microsoft.com/office/drawing/2014/main" id="{8EEC081F-FE93-4F30-8D25-6C475422DEB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00438" y="3429000"/>
            <a:ext cx="24511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8C0BB3A8-10D3-4C17-8C30-278AE9B83DA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7CE3859C-986C-417C-929A-688A17D07911}" type="slidenum">
              <a:rPr lang="fr-FR" altLang="fr-FR" sz="1200">
                <a:solidFill>
                  <a:srgbClr val="FFFFFF"/>
                </a:solidFill>
              </a:rPr>
              <a:pPr>
                <a:lnSpc>
                  <a:spcPct val="80000"/>
                </a:lnSpc>
              </a:pPr>
              <a:t>21</a:t>
            </a:fld>
            <a:endParaRPr lang="fr-FR" altLang="fr-FR" sz="12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691F37A-AD39-4532-B216-9AFEC9F3A228}"/>
              </a:ext>
            </a:extLst>
          </p:cNvPr>
          <p:cNvSpPr>
            <a:spLocks noGrp="1"/>
          </p:cNvSpPr>
          <p:nvPr>
            <p:ph type="title"/>
          </p:nvPr>
        </p:nvSpPr>
        <p:spPr>
          <a:xfrm>
            <a:off x="612775" y="295275"/>
            <a:ext cx="8153400" cy="990600"/>
          </a:xfrm>
        </p:spPr>
        <p:txBody>
          <a:bodyPr/>
          <a:lstStyle/>
          <a:p>
            <a:pPr eaLnBrk="1" hangingPunct="1"/>
            <a:r>
              <a:rPr lang="fr-FR" altLang="fr-FR" sz="4000" b="1"/>
              <a:t>Historique</a:t>
            </a:r>
          </a:p>
        </p:txBody>
      </p:sp>
      <p:sp>
        <p:nvSpPr>
          <p:cNvPr id="37891" name="Rectangle 3">
            <a:extLst>
              <a:ext uri="{FF2B5EF4-FFF2-40B4-BE49-F238E27FC236}">
                <a16:creationId xmlns:a16="http://schemas.microsoft.com/office/drawing/2014/main" id="{6972CB2B-BCCE-42A8-B28B-8E71EE4B4F95}"/>
              </a:ext>
            </a:extLst>
          </p:cNvPr>
          <p:cNvSpPr>
            <a:spLocks noGrp="1"/>
          </p:cNvSpPr>
          <p:nvPr>
            <p:ph sz="quarter" idx="1"/>
          </p:nvPr>
        </p:nvSpPr>
        <p:spPr>
          <a:xfrm>
            <a:off x="250825" y="1530350"/>
            <a:ext cx="8893175" cy="5256213"/>
          </a:xfrm>
        </p:spPr>
        <p:txBody>
          <a:bodyPr/>
          <a:lstStyle/>
          <a:p>
            <a:pPr algn="just" eaLnBrk="1" hangingPunct="1">
              <a:lnSpc>
                <a:spcPct val="80000"/>
              </a:lnSpc>
              <a:buFontTx/>
              <a:buNone/>
            </a:pPr>
            <a:r>
              <a:rPr lang="fr-FR" altLang="fr-FR"/>
              <a:t>	</a:t>
            </a:r>
          </a:p>
          <a:p>
            <a:pPr algn="just" eaLnBrk="1" hangingPunct="1">
              <a:lnSpc>
                <a:spcPct val="80000"/>
              </a:lnSpc>
              <a:buFontTx/>
              <a:buNone/>
            </a:pPr>
            <a:r>
              <a:rPr lang="fr-FR" altLang="fr-FR"/>
              <a:t>	L’</a:t>
            </a:r>
            <a:r>
              <a:rPr lang="fr-FR" altLang="fr-FR" b="1"/>
              <a:t>architecture de Von Neumann</a:t>
            </a:r>
            <a:r>
              <a:rPr lang="fr-FR" altLang="fr-FR"/>
              <a:t> décompose l’ordinateur en 4 parties distinctes:</a:t>
            </a:r>
          </a:p>
          <a:p>
            <a:pPr algn="just" eaLnBrk="1" hangingPunct="1">
              <a:lnSpc>
                <a:spcPct val="80000"/>
              </a:lnSpc>
              <a:buFontTx/>
              <a:buNone/>
            </a:pPr>
            <a:endParaRPr lang="fr-FR" altLang="fr-FR"/>
          </a:p>
          <a:p>
            <a:pPr lvl="1" algn="just" eaLnBrk="1" hangingPunct="1">
              <a:lnSpc>
                <a:spcPct val="80000"/>
              </a:lnSpc>
            </a:pPr>
            <a:r>
              <a:rPr lang="fr-FR" altLang="fr-FR" sz="2900"/>
              <a:t>L’</a:t>
            </a:r>
            <a:r>
              <a:rPr lang="fr-FR" altLang="fr-FR" sz="2900" b="1"/>
              <a:t>unité arithmétique et logique</a:t>
            </a:r>
            <a:r>
              <a:rPr lang="fr-FR" altLang="fr-FR" sz="2900"/>
              <a:t> (UAL) ou unité de traitement qui effectue les opérations de base ; </a:t>
            </a:r>
          </a:p>
          <a:p>
            <a:pPr lvl="1" algn="just" eaLnBrk="1" hangingPunct="1">
              <a:lnSpc>
                <a:spcPct val="80000"/>
              </a:lnSpc>
              <a:buFont typeface="Wingdings 2" panose="05020102010507070707" pitchFamily="18" charset="2"/>
              <a:buNone/>
            </a:pPr>
            <a:endParaRPr lang="fr-FR" altLang="fr-FR" sz="2900"/>
          </a:p>
          <a:p>
            <a:pPr lvl="1" algn="just" eaLnBrk="1" hangingPunct="1">
              <a:lnSpc>
                <a:spcPct val="80000"/>
              </a:lnSpc>
            </a:pPr>
            <a:r>
              <a:rPr lang="fr-FR" altLang="fr-FR" sz="2900"/>
              <a:t>L’</a:t>
            </a:r>
            <a:r>
              <a:rPr lang="fr-FR" altLang="fr-FR" sz="2900" b="1"/>
              <a:t>unité de contrôle</a:t>
            </a:r>
            <a:r>
              <a:rPr lang="fr-FR" altLang="fr-FR" sz="2900"/>
              <a:t>, chargée du séquençage des opérations ; </a:t>
            </a:r>
          </a:p>
        </p:txBody>
      </p:sp>
      <p:sp>
        <p:nvSpPr>
          <p:cNvPr id="4" name="Espace réservé du numéro de diapositive 3">
            <a:extLst>
              <a:ext uri="{FF2B5EF4-FFF2-40B4-BE49-F238E27FC236}">
                <a16:creationId xmlns:a16="http://schemas.microsoft.com/office/drawing/2014/main" id="{CEDD401D-CF46-4E21-B5C2-52BBF50416A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1675A74-B186-4733-B69F-51276721B5A5}" type="slidenum">
              <a:rPr lang="fr-FR" altLang="fr-FR" sz="1200">
                <a:solidFill>
                  <a:srgbClr val="FFFFFF"/>
                </a:solidFill>
              </a:rPr>
              <a:pPr>
                <a:lnSpc>
                  <a:spcPct val="80000"/>
                </a:lnSpc>
              </a:pPr>
              <a:t>22</a:t>
            </a:fld>
            <a:endParaRPr lang="fr-FR" altLang="fr-FR" sz="12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7FFE188-30AE-4869-8EAE-D6D8124E5E59}"/>
              </a:ext>
            </a:extLst>
          </p:cNvPr>
          <p:cNvSpPr>
            <a:spLocks noGrp="1"/>
          </p:cNvSpPr>
          <p:nvPr>
            <p:ph type="title"/>
          </p:nvPr>
        </p:nvSpPr>
        <p:spPr>
          <a:xfrm>
            <a:off x="612775" y="295275"/>
            <a:ext cx="8153400" cy="990600"/>
          </a:xfrm>
        </p:spPr>
        <p:txBody>
          <a:bodyPr/>
          <a:lstStyle/>
          <a:p>
            <a:pPr eaLnBrk="1" hangingPunct="1"/>
            <a:r>
              <a:rPr lang="fr-FR" altLang="fr-FR" sz="4000" b="1"/>
              <a:t>Historique</a:t>
            </a:r>
          </a:p>
        </p:txBody>
      </p:sp>
      <p:sp>
        <p:nvSpPr>
          <p:cNvPr id="38915" name="Rectangle 3">
            <a:extLst>
              <a:ext uri="{FF2B5EF4-FFF2-40B4-BE49-F238E27FC236}">
                <a16:creationId xmlns:a16="http://schemas.microsoft.com/office/drawing/2014/main" id="{750640BE-A168-4A3F-9523-5886AE1745FB}"/>
              </a:ext>
            </a:extLst>
          </p:cNvPr>
          <p:cNvSpPr>
            <a:spLocks noGrp="1"/>
          </p:cNvSpPr>
          <p:nvPr>
            <p:ph sz="quarter" idx="1"/>
          </p:nvPr>
        </p:nvSpPr>
        <p:spPr>
          <a:xfrm>
            <a:off x="250825" y="1530350"/>
            <a:ext cx="8893175" cy="4684713"/>
          </a:xfrm>
        </p:spPr>
        <p:txBody>
          <a:bodyPr/>
          <a:lstStyle/>
          <a:p>
            <a:pPr algn="just" eaLnBrk="1" hangingPunct="1">
              <a:lnSpc>
                <a:spcPct val="80000"/>
              </a:lnSpc>
              <a:buFontTx/>
              <a:buNone/>
            </a:pPr>
            <a:r>
              <a:rPr lang="fr-FR" altLang="fr-FR"/>
              <a:t>	 </a:t>
            </a:r>
          </a:p>
          <a:p>
            <a:pPr lvl="1" algn="just" eaLnBrk="1" hangingPunct="1"/>
            <a:r>
              <a:rPr lang="fr-FR" altLang="fr-FR" sz="2900"/>
              <a:t>La </a:t>
            </a:r>
            <a:r>
              <a:rPr lang="fr-FR" altLang="fr-FR" sz="2900" b="1"/>
              <a:t>mémoire</a:t>
            </a:r>
            <a:r>
              <a:rPr lang="fr-FR" altLang="fr-FR" sz="2900"/>
              <a:t> qui contient à la fois les données et le programme qui dira à l’unité de contrôle quels calculs faire sur ces données. </a:t>
            </a:r>
          </a:p>
          <a:p>
            <a:pPr lvl="1" algn="just" eaLnBrk="1" hangingPunct="1"/>
            <a:r>
              <a:rPr lang="fr-FR" altLang="fr-FR" sz="2900"/>
              <a:t>Les dispositifs d’</a:t>
            </a:r>
            <a:r>
              <a:rPr lang="fr-FR" altLang="fr-FR" sz="2900" b="1"/>
              <a:t>entrée-sortie</a:t>
            </a:r>
            <a:r>
              <a:rPr lang="fr-FR" altLang="fr-FR" sz="2900"/>
              <a:t>, qui permettent de communiquer avec le monde extérieur. </a:t>
            </a:r>
          </a:p>
        </p:txBody>
      </p:sp>
      <p:sp>
        <p:nvSpPr>
          <p:cNvPr id="4" name="Espace réservé du numéro de diapositive 3">
            <a:extLst>
              <a:ext uri="{FF2B5EF4-FFF2-40B4-BE49-F238E27FC236}">
                <a16:creationId xmlns:a16="http://schemas.microsoft.com/office/drawing/2014/main" id="{3B3EE6CA-DF4C-48EF-BA17-EFEF1EDA50B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3889D1A7-D2DF-458E-B910-6A786F8D45FC}" type="slidenum">
              <a:rPr lang="fr-FR" altLang="fr-FR" sz="1200">
                <a:solidFill>
                  <a:srgbClr val="FFFFFF"/>
                </a:solidFill>
              </a:rPr>
              <a:pPr>
                <a:lnSpc>
                  <a:spcPct val="80000"/>
                </a:lnSpc>
              </a:pPr>
              <a:t>23</a:t>
            </a:fld>
            <a:endParaRPr lang="fr-FR" altLang="fr-FR" sz="12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9" name="Group 5">
            <a:extLst>
              <a:ext uri="{FF2B5EF4-FFF2-40B4-BE49-F238E27FC236}">
                <a16:creationId xmlns:a16="http://schemas.microsoft.com/office/drawing/2014/main" id="{C2406619-16E0-4827-AD37-AC782912341C}"/>
              </a:ext>
            </a:extLst>
          </p:cNvPr>
          <p:cNvGraphicFramePr>
            <a:graphicFrameLocks noGrp="1"/>
          </p:cNvGraphicFramePr>
          <p:nvPr>
            <p:ph sz="half" idx="2"/>
          </p:nvPr>
        </p:nvGraphicFramePr>
        <p:xfrm>
          <a:off x="857250" y="5214938"/>
          <a:ext cx="8286750" cy="1158876"/>
        </p:xfrm>
        <a:graphic>
          <a:graphicData uri="http://schemas.openxmlformats.org/drawingml/2006/table">
            <a:tbl>
              <a:tblPr/>
              <a:tblGrid>
                <a:gridCol w="5544268">
                  <a:extLst>
                    <a:ext uri="{9D8B030D-6E8A-4147-A177-3AD203B41FA5}">
                      <a16:colId xmlns:a16="http://schemas.microsoft.com/office/drawing/2014/main" val="20000"/>
                    </a:ext>
                  </a:extLst>
                </a:gridCol>
                <a:gridCol w="2742482">
                  <a:extLst>
                    <a:ext uri="{9D8B030D-6E8A-4147-A177-3AD203B41FA5}">
                      <a16:colId xmlns:a16="http://schemas.microsoft.com/office/drawing/2014/main" val="20001"/>
                    </a:ext>
                  </a:extLst>
                </a:gridCol>
              </a:tblGrid>
              <a:tr h="579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Verdana" pitchFamily="34" charset="0"/>
                        </a:rPr>
                        <a:t>                         Architecture de VAN NEUMANN</a:t>
                      </a:r>
                      <a:endParaRPr kumimoji="0" lang="fr-FR" sz="3200" b="0" i="0" u="none" strike="noStrike" cap="none" normalizeH="0" baseline="0" dirty="0">
                        <a:ln>
                          <a:noFill/>
                        </a:ln>
                        <a:solidFill>
                          <a:schemeClr val="tx1"/>
                        </a:solidFill>
                        <a:effectLst/>
                        <a:latin typeface="Arial" charset="0"/>
                      </a:endParaRPr>
                    </a:p>
                  </a:txBody>
                  <a:tcPr marT="45745" marB="45745" anchor="ct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ndParaRPr>
                    </a:p>
                  </a:txBody>
                  <a:tcPr marT="45745" marB="45745"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79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ndParaRPr>
                    </a:p>
                  </a:txBody>
                  <a:tcPr marT="45745" marB="45745"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ndParaRPr>
                    </a:p>
                  </a:txBody>
                  <a:tcPr marT="45745" marB="45745"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43" name="Rectangle 2">
            <a:extLst>
              <a:ext uri="{FF2B5EF4-FFF2-40B4-BE49-F238E27FC236}">
                <a16:creationId xmlns:a16="http://schemas.microsoft.com/office/drawing/2014/main" id="{497188CA-B064-49D8-A9E4-50DD2F25B079}"/>
              </a:ext>
            </a:extLst>
          </p:cNvPr>
          <p:cNvSpPr>
            <a:spLocks noGrp="1"/>
          </p:cNvSpPr>
          <p:nvPr>
            <p:ph type="title"/>
          </p:nvPr>
        </p:nvSpPr>
        <p:spPr>
          <a:xfrm>
            <a:off x="612775" y="295275"/>
            <a:ext cx="8153400" cy="990600"/>
          </a:xfrm>
        </p:spPr>
        <p:txBody>
          <a:bodyPr/>
          <a:lstStyle/>
          <a:p>
            <a:pPr eaLnBrk="1" hangingPunct="1"/>
            <a:r>
              <a:rPr lang="fr-FR" altLang="fr-FR" b="1"/>
              <a:t>Principe de fonctionnement</a:t>
            </a:r>
          </a:p>
        </p:txBody>
      </p:sp>
      <p:pic>
        <p:nvPicPr>
          <p:cNvPr id="39944" name="Picture 12">
            <a:extLst>
              <a:ext uri="{FF2B5EF4-FFF2-40B4-BE49-F238E27FC236}">
                <a16:creationId xmlns:a16="http://schemas.microsoft.com/office/drawing/2014/main" id="{A74F5F72-B698-402B-AEC7-722644E20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714500"/>
            <a:ext cx="357187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Espace réservé du numéro de diapositive 3">
            <a:extLst>
              <a:ext uri="{FF2B5EF4-FFF2-40B4-BE49-F238E27FC236}">
                <a16:creationId xmlns:a16="http://schemas.microsoft.com/office/drawing/2014/main" id="{532B7262-B264-48D0-8FED-69BB2BDD13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03E535-2A5E-4FC2-B8D7-CE520D9237DE}" type="slidenum">
              <a:rPr lang="fr-FR" altLang="fr-FR">
                <a:solidFill>
                  <a:srgbClr val="FFFFFF"/>
                </a:solidFill>
              </a:rPr>
              <a:pPr/>
              <a:t>24</a:t>
            </a:fld>
            <a:endParaRPr lang="fr-FR" altLang="fr-F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DFA218-C287-496A-B331-6409F65D7703}"/>
              </a:ext>
            </a:extLst>
          </p:cNvPr>
          <p:cNvSpPr>
            <a:spLocks noGrp="1"/>
          </p:cNvSpPr>
          <p:nvPr>
            <p:ph type="title"/>
          </p:nvPr>
        </p:nvSpPr>
        <p:spPr>
          <a:xfrm>
            <a:off x="642938" y="428625"/>
            <a:ext cx="7772400" cy="731838"/>
          </a:xfrm>
        </p:spPr>
        <p:txBody>
          <a:bodyPr/>
          <a:lstStyle/>
          <a:p>
            <a:pPr eaLnBrk="1" hangingPunct="1"/>
            <a:r>
              <a:rPr lang="fr-FR" altLang="fr-FR" sz="4000" b="1"/>
              <a:t>Historique</a:t>
            </a:r>
          </a:p>
        </p:txBody>
      </p:sp>
      <p:sp>
        <p:nvSpPr>
          <p:cNvPr id="40963" name="Rectangle 3">
            <a:extLst>
              <a:ext uri="{FF2B5EF4-FFF2-40B4-BE49-F238E27FC236}">
                <a16:creationId xmlns:a16="http://schemas.microsoft.com/office/drawing/2014/main" id="{CD10757F-467F-426A-855E-D2978281BAD0}"/>
              </a:ext>
            </a:extLst>
          </p:cNvPr>
          <p:cNvSpPr>
            <a:spLocks noGrp="1"/>
          </p:cNvSpPr>
          <p:nvPr>
            <p:ph sz="quarter" idx="1"/>
          </p:nvPr>
        </p:nvSpPr>
        <p:spPr>
          <a:xfrm>
            <a:off x="179388" y="1500188"/>
            <a:ext cx="8785225" cy="5168900"/>
          </a:xfrm>
        </p:spPr>
        <p:txBody>
          <a:bodyPr/>
          <a:lstStyle/>
          <a:p>
            <a:pPr algn="just" eaLnBrk="1" hangingPunct="1">
              <a:buFontTx/>
              <a:buNone/>
            </a:pPr>
            <a:r>
              <a:rPr lang="fr-FR" altLang="fr-FR"/>
              <a:t>	Début </a:t>
            </a:r>
            <a:r>
              <a:rPr lang="fr-FR" altLang="fr-FR" b="1"/>
              <a:t>1946</a:t>
            </a:r>
            <a:r>
              <a:rPr lang="fr-FR" altLang="fr-FR"/>
              <a:t>, </a:t>
            </a:r>
            <a:r>
              <a:rPr lang="fr-FR" altLang="fr-FR" b="1"/>
              <a:t>Presper Eckert </a:t>
            </a:r>
            <a:r>
              <a:rPr lang="fr-FR" altLang="fr-FR"/>
              <a:t>et </a:t>
            </a:r>
            <a:r>
              <a:rPr lang="fr-FR" altLang="fr-FR" b="1"/>
              <a:t>John Mauchly </a:t>
            </a:r>
            <a:r>
              <a:rPr lang="fr-FR" altLang="fr-FR"/>
              <a:t>achevèrent l'</a:t>
            </a:r>
            <a:r>
              <a:rPr lang="fr-FR" altLang="fr-FR" b="1"/>
              <a:t>ENIAC</a:t>
            </a:r>
            <a:r>
              <a:rPr lang="fr-FR" altLang="fr-FR"/>
              <a:t> (</a:t>
            </a:r>
            <a:r>
              <a:rPr lang="fr-FR" altLang="fr-FR" i="1"/>
              <a:t>Electronic Numerical Integrator and Computer</a:t>
            </a:r>
            <a:r>
              <a:rPr lang="fr-FR" altLang="fr-FR"/>
              <a:t>), qui est souvent considéré comme le premier ordinateur tout électronique universel. </a:t>
            </a:r>
          </a:p>
          <a:p>
            <a:pPr algn="just" eaLnBrk="1" hangingPunct="1">
              <a:buFont typeface="Wingdings" panose="05000000000000000000" pitchFamily="2" charset="2"/>
              <a:buNone/>
            </a:pPr>
            <a:r>
              <a:rPr lang="fr-FR" altLang="fr-FR"/>
              <a:t>	Il avait été commandé en </a:t>
            </a:r>
            <a:r>
              <a:rPr lang="fr-FR" altLang="fr-FR" b="1"/>
              <a:t>1942</a:t>
            </a:r>
            <a:r>
              <a:rPr lang="fr-FR" altLang="fr-FR"/>
              <a:t> par l'armée américaine afin d'effectuer les calculs de balistique (calculer la trajectoire d'un obus avant qu'il n'arrive à destination)</a:t>
            </a:r>
          </a:p>
          <a:p>
            <a:pPr algn="just" eaLnBrk="1" hangingPunct="1">
              <a:buFontTx/>
              <a:buNone/>
            </a:pPr>
            <a:endParaRPr lang="fr-FR" altLang="fr-FR"/>
          </a:p>
          <a:p>
            <a:pPr algn="just" eaLnBrk="1" hangingPunct="1">
              <a:buFontTx/>
              <a:buNone/>
            </a:pPr>
            <a:endParaRPr lang="fr-FR" altLang="fr-FR"/>
          </a:p>
          <a:p>
            <a:pPr algn="just" eaLnBrk="1" hangingPunct="1">
              <a:buFontTx/>
              <a:buNone/>
            </a:pPr>
            <a:r>
              <a:rPr lang="fr-FR" altLang="fr-FR"/>
              <a:t>	</a:t>
            </a:r>
          </a:p>
        </p:txBody>
      </p:sp>
      <p:sp>
        <p:nvSpPr>
          <p:cNvPr id="4" name="Espace réservé du numéro de diapositive 3">
            <a:extLst>
              <a:ext uri="{FF2B5EF4-FFF2-40B4-BE49-F238E27FC236}">
                <a16:creationId xmlns:a16="http://schemas.microsoft.com/office/drawing/2014/main" id="{10E91D27-042E-4A1C-9D76-10B5C2E8257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A5092EE7-5092-4FEA-B357-68C416948B72}" type="slidenum">
              <a:rPr lang="fr-FR" altLang="fr-FR" sz="1200">
                <a:solidFill>
                  <a:srgbClr val="FFFFFF"/>
                </a:solidFill>
              </a:rPr>
              <a:pPr>
                <a:lnSpc>
                  <a:spcPct val="80000"/>
                </a:lnSpc>
              </a:pPr>
              <a:t>25</a:t>
            </a:fld>
            <a:endParaRPr lang="fr-FR" altLang="fr-FR" sz="12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1A3E9D1-C039-4E28-86F1-3FED3A3DF2AC}"/>
              </a:ext>
            </a:extLst>
          </p:cNvPr>
          <p:cNvSpPr>
            <a:spLocks noGrp="1"/>
          </p:cNvSpPr>
          <p:nvPr>
            <p:ph type="title"/>
          </p:nvPr>
        </p:nvSpPr>
        <p:spPr>
          <a:xfrm>
            <a:off x="642938" y="428625"/>
            <a:ext cx="7772400" cy="731838"/>
          </a:xfrm>
        </p:spPr>
        <p:txBody>
          <a:bodyPr/>
          <a:lstStyle/>
          <a:p>
            <a:pPr eaLnBrk="1" hangingPunct="1"/>
            <a:r>
              <a:rPr lang="fr-FR" altLang="fr-FR" sz="4000" b="1"/>
              <a:t>Historique</a:t>
            </a:r>
          </a:p>
        </p:txBody>
      </p:sp>
      <p:sp>
        <p:nvSpPr>
          <p:cNvPr id="41987" name="Rectangle 3">
            <a:extLst>
              <a:ext uri="{FF2B5EF4-FFF2-40B4-BE49-F238E27FC236}">
                <a16:creationId xmlns:a16="http://schemas.microsoft.com/office/drawing/2014/main" id="{031E5E54-BE1B-40C9-8D50-777AB1D41C95}"/>
              </a:ext>
            </a:extLst>
          </p:cNvPr>
          <p:cNvSpPr>
            <a:spLocks noGrp="1"/>
          </p:cNvSpPr>
          <p:nvPr>
            <p:ph sz="quarter" idx="1"/>
          </p:nvPr>
        </p:nvSpPr>
        <p:spPr>
          <a:xfrm>
            <a:off x="179388" y="1500188"/>
            <a:ext cx="8785225" cy="5168900"/>
          </a:xfrm>
        </p:spPr>
        <p:txBody>
          <a:bodyPr/>
          <a:lstStyle/>
          <a:p>
            <a:pPr algn="just" eaLnBrk="1" hangingPunct="1">
              <a:buFontTx/>
              <a:buNone/>
            </a:pPr>
            <a:r>
              <a:rPr lang="fr-FR" altLang="fr-FR"/>
              <a:t>		</a:t>
            </a:r>
          </a:p>
        </p:txBody>
      </p:sp>
      <p:pic>
        <p:nvPicPr>
          <p:cNvPr id="41988" name="Picture 5">
            <a:extLst>
              <a:ext uri="{FF2B5EF4-FFF2-40B4-BE49-F238E27FC236}">
                <a16:creationId xmlns:a16="http://schemas.microsoft.com/office/drawing/2014/main" id="{31FAAF91-C5EC-46DA-88A4-F3B160CC3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785938"/>
            <a:ext cx="5111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9028C3AE-3F0C-4AB6-AE5B-526DBF403B4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BFDEEE7-6F6E-4407-828F-50344C71BAE9}" type="slidenum">
              <a:rPr lang="fr-FR" altLang="fr-FR" sz="1200">
                <a:solidFill>
                  <a:srgbClr val="FFFFFF"/>
                </a:solidFill>
              </a:rPr>
              <a:pPr>
                <a:lnSpc>
                  <a:spcPct val="80000"/>
                </a:lnSpc>
              </a:pPr>
              <a:t>26</a:t>
            </a:fld>
            <a:endParaRPr lang="fr-FR" altLang="fr-FR" sz="12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80104921-B7BD-4699-9CA7-76D331550192}"/>
              </a:ext>
            </a:extLst>
          </p:cNvPr>
          <p:cNvSpPr>
            <a:spLocks noGrp="1"/>
          </p:cNvSpPr>
          <p:nvPr>
            <p:ph type="title"/>
          </p:nvPr>
        </p:nvSpPr>
        <p:spPr>
          <a:xfrm>
            <a:off x="612775" y="228600"/>
            <a:ext cx="8153400" cy="990600"/>
          </a:xfrm>
          <a:noFill/>
        </p:spPr>
        <p:txBody>
          <a:bodyPr/>
          <a:lstStyle/>
          <a:p>
            <a:pPr eaLnBrk="1" hangingPunct="1"/>
            <a:r>
              <a:rPr lang="fr-FR" altLang="fr-FR" sz="4000" b="1"/>
              <a:t>Historique</a:t>
            </a:r>
          </a:p>
        </p:txBody>
      </p:sp>
      <p:sp>
        <p:nvSpPr>
          <p:cNvPr id="43011" name="Rectangle 2">
            <a:extLst>
              <a:ext uri="{FF2B5EF4-FFF2-40B4-BE49-F238E27FC236}">
                <a16:creationId xmlns:a16="http://schemas.microsoft.com/office/drawing/2014/main" id="{76F901A0-2945-4176-8E09-88CF6F4B2F95}"/>
              </a:ext>
            </a:extLst>
          </p:cNvPr>
          <p:cNvSpPr>
            <a:spLocks noGrp="1"/>
          </p:cNvSpPr>
          <p:nvPr>
            <p:ph sz="quarter" idx="1"/>
          </p:nvPr>
        </p:nvSpPr>
        <p:spPr>
          <a:xfrm>
            <a:off x="612775" y="1600200"/>
            <a:ext cx="8153400" cy="4495800"/>
          </a:xfrm>
        </p:spPr>
        <p:txBody>
          <a:bodyPr/>
          <a:lstStyle/>
          <a:p>
            <a:pPr algn="just" eaLnBrk="1" hangingPunct="1"/>
            <a:r>
              <a:rPr lang="fr-FR" altLang="fr-FR" b="1"/>
              <a:t>1949</a:t>
            </a:r>
            <a:r>
              <a:rPr lang="fr-FR" altLang="fr-FR"/>
              <a:t> : Construction de l'</a:t>
            </a:r>
            <a:r>
              <a:rPr lang="fr-FR" altLang="fr-FR" b="1"/>
              <a:t>EDVAC</a:t>
            </a:r>
            <a:r>
              <a:rPr lang="fr-FR" altLang="fr-FR"/>
              <a:t> (</a:t>
            </a:r>
            <a:r>
              <a:rPr lang="en-US" altLang="fr-FR" b="1" i="1"/>
              <a:t>E</a:t>
            </a:r>
            <a:r>
              <a:rPr lang="en-US" altLang="fr-FR" i="1"/>
              <a:t>lectronic </a:t>
            </a:r>
            <a:r>
              <a:rPr lang="en-US" altLang="fr-FR" b="1" i="1"/>
              <a:t>D</a:t>
            </a:r>
            <a:r>
              <a:rPr lang="en-US" altLang="fr-FR" i="1"/>
              <a:t>iscrete </a:t>
            </a:r>
            <a:r>
              <a:rPr lang="en-US" altLang="fr-FR" b="1" i="1"/>
              <a:t>V</a:t>
            </a:r>
            <a:r>
              <a:rPr lang="en-US" altLang="fr-FR" i="1"/>
              <a:t>ariable </a:t>
            </a:r>
            <a:r>
              <a:rPr lang="en-US" altLang="fr-FR" b="1" i="1"/>
              <a:t>A</a:t>
            </a:r>
            <a:r>
              <a:rPr lang="en-US" altLang="fr-FR" i="1"/>
              <a:t>utomatic </a:t>
            </a:r>
            <a:r>
              <a:rPr lang="en-US" altLang="fr-FR" b="1" i="1"/>
              <a:t>C</a:t>
            </a:r>
            <a:r>
              <a:rPr lang="en-US" altLang="fr-FR" i="1"/>
              <a:t>omputer)</a:t>
            </a:r>
            <a:r>
              <a:rPr lang="fr-FR" altLang="fr-FR"/>
              <a:t>, premier ordinateur construit suivant l'architecture de Von Neumann et stockant ses données sur disques magnétiques </a:t>
            </a:r>
          </a:p>
          <a:p>
            <a:pPr algn="just" eaLnBrk="1" hangingPunct="1">
              <a:buFontTx/>
              <a:buNone/>
            </a:pPr>
            <a:endParaRPr lang="fr-FR" altLang="fr-FR"/>
          </a:p>
        </p:txBody>
      </p:sp>
      <p:pic>
        <p:nvPicPr>
          <p:cNvPr id="43012" name="Picture 5">
            <a:extLst>
              <a:ext uri="{FF2B5EF4-FFF2-40B4-BE49-F238E27FC236}">
                <a16:creationId xmlns:a16="http://schemas.microsoft.com/office/drawing/2014/main" id="{6C36167B-DAC2-4BB6-B051-746DBF490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57563"/>
            <a:ext cx="26924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BA1CFBD9-ACB5-4B33-8377-1556F1F7FE7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6D654B8-1029-4054-B3A2-337AB5EE50F5}" type="slidenum">
              <a:rPr lang="fr-FR" altLang="fr-FR" sz="1200">
                <a:solidFill>
                  <a:srgbClr val="FFFFFF"/>
                </a:solidFill>
              </a:rPr>
              <a:pPr>
                <a:lnSpc>
                  <a:spcPct val="80000"/>
                </a:lnSpc>
              </a:pPr>
              <a:t>27</a:t>
            </a:fld>
            <a:endParaRPr lang="fr-FR" altLang="fr-FR" sz="1200">
              <a:solidFill>
                <a:srgbClr val="FFFFFF"/>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366E900B-D370-4D93-83C6-87721F6EAB67}"/>
              </a:ext>
            </a:extLst>
          </p:cNvPr>
          <p:cNvSpPr>
            <a:spLocks noGrp="1"/>
          </p:cNvSpPr>
          <p:nvPr>
            <p:ph type="title"/>
          </p:nvPr>
        </p:nvSpPr>
        <p:spPr>
          <a:xfrm>
            <a:off x="612775" y="228600"/>
            <a:ext cx="8153400" cy="990600"/>
          </a:xfrm>
          <a:noFill/>
        </p:spPr>
        <p:txBody>
          <a:bodyPr/>
          <a:lstStyle/>
          <a:p>
            <a:pPr eaLnBrk="1" hangingPunct="1"/>
            <a:r>
              <a:rPr lang="fr-FR" altLang="fr-FR" sz="4000" b="1"/>
              <a:t>Historique</a:t>
            </a:r>
          </a:p>
        </p:txBody>
      </p:sp>
      <p:sp>
        <p:nvSpPr>
          <p:cNvPr id="44035" name="Rectangle 2">
            <a:extLst>
              <a:ext uri="{FF2B5EF4-FFF2-40B4-BE49-F238E27FC236}">
                <a16:creationId xmlns:a16="http://schemas.microsoft.com/office/drawing/2014/main" id="{642E678F-A2FA-4B05-86E4-37A048A49F03}"/>
              </a:ext>
            </a:extLst>
          </p:cNvPr>
          <p:cNvSpPr>
            <a:spLocks noGrp="1"/>
          </p:cNvSpPr>
          <p:nvPr>
            <p:ph sz="quarter" idx="1"/>
          </p:nvPr>
        </p:nvSpPr>
        <p:spPr>
          <a:xfrm>
            <a:off x="612775" y="1600200"/>
            <a:ext cx="8153400" cy="4495800"/>
          </a:xfrm>
        </p:spPr>
        <p:txBody>
          <a:bodyPr/>
          <a:lstStyle/>
          <a:p>
            <a:pPr algn="just" eaLnBrk="1" hangingPunct="1"/>
            <a:r>
              <a:rPr lang="fr-FR" altLang="fr-FR" b="1"/>
              <a:t>1950</a:t>
            </a:r>
            <a:r>
              <a:rPr lang="fr-FR" altLang="fr-FR"/>
              <a:t> : </a:t>
            </a:r>
            <a:r>
              <a:rPr lang="fr-FR" altLang="fr-FR" b="1"/>
              <a:t>Turing</a:t>
            </a:r>
            <a:r>
              <a:rPr lang="fr-FR" altLang="fr-FR"/>
              <a:t> écrit un article dans une revue philosophique pour argumenter que le modèle des ordinateurs peut réaliser tout ce que fait l'esprit humain </a:t>
            </a:r>
          </a:p>
          <a:p>
            <a:pPr algn="just" eaLnBrk="1" hangingPunct="1"/>
            <a:r>
              <a:rPr lang="fr-FR" altLang="fr-FR" b="1"/>
              <a:t>1952</a:t>
            </a:r>
            <a:r>
              <a:rPr lang="fr-FR" altLang="fr-FR"/>
              <a:t> : IBM (</a:t>
            </a:r>
            <a:r>
              <a:rPr lang="fr-FR" altLang="fr-FR" b="1"/>
              <a:t>International Business Machines Corporation</a:t>
            </a:r>
            <a:r>
              <a:rPr lang="fr-FR" altLang="fr-FR"/>
              <a:t>) commercialise les premiers ordinateurs à lampes et à tubes à vide, IBM 650 puis IBM 701 </a:t>
            </a:r>
          </a:p>
          <a:p>
            <a:pPr algn="just" eaLnBrk="1" hangingPunct="1"/>
            <a:endParaRPr lang="fr-FR" altLang="fr-FR"/>
          </a:p>
        </p:txBody>
      </p:sp>
      <p:sp>
        <p:nvSpPr>
          <p:cNvPr id="4" name="Espace réservé du numéro de diapositive 3">
            <a:extLst>
              <a:ext uri="{FF2B5EF4-FFF2-40B4-BE49-F238E27FC236}">
                <a16:creationId xmlns:a16="http://schemas.microsoft.com/office/drawing/2014/main" id="{BBAB7BC7-6DBC-4C49-B42C-F9013B963A3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29F8FD34-069F-4D54-B197-F4D4CB64A018}" type="slidenum">
              <a:rPr lang="fr-FR" altLang="fr-FR" sz="1200">
                <a:solidFill>
                  <a:srgbClr val="FFFFFF"/>
                </a:solidFill>
              </a:rPr>
              <a:pPr>
                <a:lnSpc>
                  <a:spcPct val="80000"/>
                </a:lnSpc>
              </a:pPr>
              <a:t>28</a:t>
            </a:fld>
            <a:endParaRPr lang="fr-FR" altLang="fr-FR" sz="1200">
              <a:solidFill>
                <a:srgbClr val="FFFFFF"/>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0362F4F2-5744-40F9-9681-E054B01A5346}"/>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45059" name="Rectangle 2">
            <a:extLst>
              <a:ext uri="{FF2B5EF4-FFF2-40B4-BE49-F238E27FC236}">
                <a16:creationId xmlns:a16="http://schemas.microsoft.com/office/drawing/2014/main" id="{730B6060-3326-4E95-8676-EDCCFB5F6C62}"/>
              </a:ext>
            </a:extLst>
          </p:cNvPr>
          <p:cNvSpPr>
            <a:spLocks noGrp="1"/>
          </p:cNvSpPr>
          <p:nvPr>
            <p:ph sz="quarter" idx="1"/>
          </p:nvPr>
        </p:nvSpPr>
        <p:spPr>
          <a:xfrm>
            <a:off x="612775" y="1600200"/>
            <a:ext cx="8153400" cy="4495800"/>
          </a:xfrm>
        </p:spPr>
        <p:txBody>
          <a:bodyPr/>
          <a:lstStyle/>
          <a:p>
            <a:pPr indent="-244475" algn="just" eaLnBrk="1" hangingPunct="1">
              <a:lnSpc>
                <a:spcPct val="90000"/>
              </a:lnSpc>
            </a:pPr>
            <a:r>
              <a:rPr lang="fr-FR" altLang="fr-FR" sz="3000" b="1"/>
              <a:t>1954</a:t>
            </a:r>
            <a:r>
              <a:rPr lang="fr-FR" altLang="fr-FR" sz="3000"/>
              <a:t> : Premiers essais de programmation avec le langage </a:t>
            </a:r>
            <a:r>
              <a:rPr lang="fr-FR" altLang="fr-FR" sz="3000" b="1"/>
              <a:t>FORTRAN</a:t>
            </a:r>
            <a:r>
              <a:rPr lang="fr-FR" altLang="fr-FR" sz="3000"/>
              <a:t> (FORmula TRANslator);</a:t>
            </a:r>
            <a:r>
              <a:rPr lang="fr-FR" altLang="fr-FR" sz="3000" b="1"/>
              <a:t> </a:t>
            </a:r>
            <a:endParaRPr lang="fr-FR" altLang="fr-FR" sz="3000"/>
          </a:p>
          <a:p>
            <a:pPr indent="-244475" algn="just" eaLnBrk="1" hangingPunct="1">
              <a:lnSpc>
                <a:spcPct val="90000"/>
              </a:lnSpc>
            </a:pPr>
            <a:r>
              <a:rPr lang="fr-FR" altLang="fr-FR" sz="3000" b="1"/>
              <a:t>1955</a:t>
            </a:r>
            <a:r>
              <a:rPr lang="fr-FR" altLang="fr-FR" sz="3000"/>
              <a:t> : Invention du mot «</a:t>
            </a:r>
            <a:r>
              <a:rPr lang="fr-FR" altLang="fr-FR" sz="3000" b="1"/>
              <a:t>ordinateur</a:t>
            </a:r>
            <a:r>
              <a:rPr lang="fr-FR" altLang="fr-FR" sz="3000"/>
              <a:t>» en France, à la demande d'IBM </a:t>
            </a:r>
          </a:p>
        </p:txBody>
      </p:sp>
      <p:sp>
        <p:nvSpPr>
          <p:cNvPr id="4" name="Espace réservé du numéro de diapositive 3">
            <a:extLst>
              <a:ext uri="{FF2B5EF4-FFF2-40B4-BE49-F238E27FC236}">
                <a16:creationId xmlns:a16="http://schemas.microsoft.com/office/drawing/2014/main" id="{AB58CF68-A196-49D9-A2BA-DCDE3ACF2A2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5E6A5C9A-36A5-454D-8D17-3CE4B01D3E60}" type="slidenum">
              <a:rPr lang="fr-FR" altLang="fr-FR" sz="1200">
                <a:solidFill>
                  <a:srgbClr val="FFFFFF"/>
                </a:solidFill>
              </a:rPr>
              <a:pPr>
                <a:lnSpc>
                  <a:spcPct val="80000"/>
                </a:lnSpc>
              </a:pPr>
              <a:t>29</a:t>
            </a:fld>
            <a:endParaRPr lang="fr-FR" altLang="fr-FR" sz="1200">
              <a:solidFill>
                <a:srgbClr val="FFFFFF"/>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4510D981-52C1-419B-900E-51DAEC7596D8}"/>
              </a:ext>
            </a:extLst>
          </p:cNvPr>
          <p:cNvSpPr>
            <a:spLocks noGrp="1"/>
          </p:cNvSpPr>
          <p:nvPr>
            <p:ph sz="quarter" idx="1"/>
          </p:nvPr>
        </p:nvSpPr>
        <p:spPr>
          <a:xfrm>
            <a:off x="323850" y="1571625"/>
            <a:ext cx="8820150" cy="3786188"/>
          </a:xfrm>
        </p:spPr>
        <p:txBody>
          <a:bodyPr/>
          <a:lstStyle/>
          <a:p>
            <a:pPr marL="609600" indent="-609600" algn="just" eaLnBrk="1" hangingPunct="1">
              <a:lnSpc>
                <a:spcPct val="80000"/>
              </a:lnSpc>
              <a:buFontTx/>
              <a:buNone/>
            </a:pPr>
            <a:r>
              <a:rPr lang="fr-FR" altLang="fr-FR" b="1"/>
              <a:t>INFORMATIQUE </a:t>
            </a:r>
          </a:p>
          <a:p>
            <a:pPr marL="609600" indent="-609600" algn="just" eaLnBrk="1" hangingPunct="1">
              <a:lnSpc>
                <a:spcPct val="80000"/>
              </a:lnSpc>
            </a:pPr>
            <a:endParaRPr lang="fr-FR" altLang="fr-FR" sz="1000"/>
          </a:p>
          <a:p>
            <a:pPr marL="609600" indent="-609600" algn="just" eaLnBrk="1" hangingPunct="1">
              <a:lnSpc>
                <a:spcPct val="80000"/>
              </a:lnSpc>
            </a:pPr>
            <a:r>
              <a:rPr lang="fr-FR" altLang="fr-FR" sz="2800"/>
              <a:t>Science du traitement automatique  de l’information par ordinateur </a:t>
            </a:r>
          </a:p>
          <a:p>
            <a:pPr marL="609600" indent="-609600" algn="just" eaLnBrk="1" hangingPunct="1">
              <a:lnSpc>
                <a:spcPct val="80000"/>
              </a:lnSpc>
            </a:pPr>
            <a:endParaRPr lang="fr-FR" altLang="fr-FR" sz="1000"/>
          </a:p>
          <a:p>
            <a:pPr marL="609600" indent="-609600" algn="just" eaLnBrk="1" hangingPunct="1">
              <a:lnSpc>
                <a:spcPct val="80000"/>
              </a:lnSpc>
            </a:pPr>
            <a:r>
              <a:rPr lang="fr-FR" altLang="fr-FR" sz="2800"/>
              <a:t>Traiter de l'information (donc besoin de la coder sous forme de nombres). </a:t>
            </a:r>
          </a:p>
          <a:p>
            <a:pPr marL="609600" indent="-609600" algn="just" eaLnBrk="1" hangingPunct="1">
              <a:lnSpc>
                <a:spcPct val="80000"/>
              </a:lnSpc>
              <a:buFont typeface="Wingdings" panose="05000000000000000000" pitchFamily="2" charset="2"/>
              <a:buNone/>
            </a:pPr>
            <a:endParaRPr lang="fr-FR" altLang="fr-FR" sz="2800"/>
          </a:p>
          <a:p>
            <a:pPr marL="609600" indent="-609600" algn="just" eaLnBrk="1" hangingPunct="1">
              <a:lnSpc>
                <a:spcPct val="80000"/>
              </a:lnSpc>
            </a:pPr>
            <a:r>
              <a:rPr lang="fr-FR" altLang="fr-FR" sz="2800"/>
              <a:t>Que peut-on en faire de cette information ?</a:t>
            </a:r>
          </a:p>
        </p:txBody>
      </p:sp>
      <p:sp>
        <p:nvSpPr>
          <p:cNvPr id="7" name="Rectangle 2">
            <a:extLst>
              <a:ext uri="{FF2B5EF4-FFF2-40B4-BE49-F238E27FC236}">
                <a16:creationId xmlns:a16="http://schemas.microsoft.com/office/drawing/2014/main" id="{25809D7F-37AD-401F-8080-CE4F4E299643}"/>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A6380162-E05E-4D3A-875A-4786C2FCD35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A8DF0A52-83A8-43F1-A11D-D2ED950A1D90}" type="slidenum">
              <a:rPr lang="fr-FR" altLang="fr-FR" sz="1200">
                <a:solidFill>
                  <a:srgbClr val="FFFFFF"/>
                </a:solidFill>
              </a:rPr>
              <a:pPr>
                <a:lnSpc>
                  <a:spcPct val="80000"/>
                </a:lnSpc>
              </a:pPr>
              <a:t>3</a:t>
            </a:fld>
            <a:endParaRPr lang="fr-FR" altLang="fr-FR" sz="12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9A1C161-754F-4F44-859A-E23F94FF2D5B}"/>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46083" name="Rectangle 3">
            <a:extLst>
              <a:ext uri="{FF2B5EF4-FFF2-40B4-BE49-F238E27FC236}">
                <a16:creationId xmlns:a16="http://schemas.microsoft.com/office/drawing/2014/main" id="{D091FFFB-22A6-4A2F-B1EC-BE241C62D6E0}"/>
              </a:ext>
            </a:extLst>
          </p:cNvPr>
          <p:cNvSpPr>
            <a:spLocks noGrp="1"/>
          </p:cNvSpPr>
          <p:nvPr>
            <p:ph sz="quarter" idx="1"/>
          </p:nvPr>
        </p:nvSpPr>
        <p:spPr>
          <a:xfrm>
            <a:off x="685800" y="1484313"/>
            <a:ext cx="8458200" cy="5184775"/>
          </a:xfrm>
        </p:spPr>
        <p:txBody>
          <a:bodyPr/>
          <a:lstStyle/>
          <a:p>
            <a:pPr algn="ctr" eaLnBrk="1" hangingPunct="1">
              <a:buFontTx/>
              <a:buNone/>
            </a:pPr>
            <a:r>
              <a:rPr lang="fr-FR" altLang="fr-FR" sz="4000" b="1"/>
              <a:t>IBM 701 </a:t>
            </a:r>
          </a:p>
          <a:p>
            <a:pPr algn="just" eaLnBrk="1" hangingPunct="1"/>
            <a:r>
              <a:rPr lang="fr-FR" altLang="fr-FR" sz="3300"/>
              <a:t>Construit pour la défense américaine,</a:t>
            </a:r>
          </a:p>
          <a:p>
            <a:pPr algn="just" eaLnBrk="1" hangingPunct="1"/>
            <a:r>
              <a:rPr lang="fr-FR" altLang="fr-FR" sz="3300"/>
              <a:t>Utilisait une mémoire à tubes cathodiques de 2048 mots de 36 bits</a:t>
            </a:r>
          </a:p>
          <a:p>
            <a:pPr algn="just" eaLnBrk="1" hangingPunct="1"/>
            <a:r>
              <a:rPr lang="fr-FR" altLang="fr-FR" sz="3300"/>
              <a:t>Effectuait 16 000 additions ou 2200 multiplications par seconde</a:t>
            </a:r>
          </a:p>
          <a:p>
            <a:pPr algn="just" eaLnBrk="1" hangingPunct="1"/>
            <a:r>
              <a:rPr lang="fr-FR" altLang="fr-FR" sz="3300"/>
              <a:t>19 machines seront installées au total.</a:t>
            </a:r>
          </a:p>
        </p:txBody>
      </p:sp>
      <p:sp>
        <p:nvSpPr>
          <p:cNvPr id="4" name="Espace réservé du numéro de diapositive 3">
            <a:extLst>
              <a:ext uri="{FF2B5EF4-FFF2-40B4-BE49-F238E27FC236}">
                <a16:creationId xmlns:a16="http://schemas.microsoft.com/office/drawing/2014/main" id="{D6EE3644-0841-4FBB-8FC7-DAA51553DB6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05459415-A142-42A6-B490-14124A7F06E6}" type="slidenum">
              <a:rPr lang="fr-FR" altLang="fr-FR" sz="1200">
                <a:solidFill>
                  <a:srgbClr val="FFFFFF"/>
                </a:solidFill>
              </a:rPr>
              <a:pPr>
                <a:lnSpc>
                  <a:spcPct val="80000"/>
                </a:lnSpc>
              </a:pPr>
              <a:t>30</a:t>
            </a:fld>
            <a:endParaRPr lang="fr-FR" altLang="fr-FR" sz="12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F0C63B4-9FA3-4A68-B686-A336F7C19D7D}"/>
              </a:ext>
            </a:extLst>
          </p:cNvPr>
          <p:cNvSpPr>
            <a:spLocks noGrp="1"/>
          </p:cNvSpPr>
          <p:nvPr>
            <p:ph type="title"/>
          </p:nvPr>
        </p:nvSpPr>
        <p:spPr>
          <a:xfrm>
            <a:off x="642938" y="371475"/>
            <a:ext cx="7772400" cy="1057275"/>
          </a:xfrm>
        </p:spPr>
        <p:txBody>
          <a:bodyPr/>
          <a:lstStyle/>
          <a:p>
            <a:pPr eaLnBrk="1" hangingPunct="1"/>
            <a:r>
              <a:rPr lang="fr-FR" altLang="fr-FR" sz="4000" b="1"/>
              <a:t>Historique</a:t>
            </a:r>
          </a:p>
        </p:txBody>
      </p:sp>
      <p:sp>
        <p:nvSpPr>
          <p:cNvPr id="32771" name="Rectangle 3">
            <a:extLst>
              <a:ext uri="{FF2B5EF4-FFF2-40B4-BE49-F238E27FC236}">
                <a16:creationId xmlns:a16="http://schemas.microsoft.com/office/drawing/2014/main" id="{48B8950C-D9BA-46B3-B7B5-EA99EDFE3D18}"/>
              </a:ext>
            </a:extLst>
          </p:cNvPr>
          <p:cNvSpPr>
            <a:spLocks noGrp="1" noChangeArrowheads="1"/>
          </p:cNvSpPr>
          <p:nvPr>
            <p:ph sz="quarter" idx="1"/>
          </p:nvPr>
        </p:nvSpPr>
        <p:spPr>
          <a:xfrm>
            <a:off x="612775" y="1600200"/>
            <a:ext cx="8153400" cy="4495800"/>
          </a:xfrm>
        </p:spPr>
        <p:txBody>
          <a:bodyPr>
            <a:normAutofit lnSpcReduction="10000"/>
          </a:bodyPr>
          <a:lstStyle/>
          <a:p>
            <a:pPr marL="320040" indent="-320040" algn="ctr" eaLnBrk="1" fontAlgn="auto" hangingPunct="1">
              <a:spcAft>
                <a:spcPts val="0"/>
              </a:spcAft>
              <a:buFontTx/>
              <a:buNone/>
              <a:defRPr/>
            </a:pPr>
            <a:r>
              <a:rPr lang="fr-FR" sz="3600" dirty="0"/>
              <a:t>	</a:t>
            </a:r>
            <a:r>
              <a:rPr lang="fr-FR" sz="3600" b="1" dirty="0"/>
              <a:t> </a:t>
            </a:r>
            <a:r>
              <a:rPr lang="fr-FR" sz="4000" b="1" dirty="0">
                <a:solidFill>
                  <a:schemeClr val="tx2"/>
                </a:solidFill>
                <a:latin typeface="+mj-lt"/>
                <a:ea typeface="+mj-ea"/>
                <a:cs typeface="+mj-cs"/>
              </a:rPr>
              <a:t>Deuxième génération (1956-1963) </a:t>
            </a:r>
          </a:p>
          <a:p>
            <a:pPr marL="320040" indent="-320040" algn="just" eaLnBrk="1" fontAlgn="auto" hangingPunct="1">
              <a:spcAft>
                <a:spcPts val="0"/>
              </a:spcAft>
              <a:buFontTx/>
              <a:buNone/>
              <a:defRPr/>
            </a:pPr>
            <a:r>
              <a:rPr lang="fr-FR" sz="3600" b="1" dirty="0"/>
              <a:t>	</a:t>
            </a:r>
            <a:r>
              <a:rPr lang="fr-FR" sz="2800" dirty="0"/>
              <a:t>La deuxième génération d'ordinateurs est basée sur l'invention du transistor en 1947. </a:t>
            </a:r>
          </a:p>
          <a:p>
            <a:pPr marL="320040" indent="-320040" algn="just" eaLnBrk="1" fontAlgn="auto" hangingPunct="1">
              <a:spcAft>
                <a:spcPts val="0"/>
              </a:spcAft>
              <a:buFontTx/>
              <a:buNone/>
              <a:defRPr/>
            </a:pPr>
            <a:r>
              <a:rPr lang="fr-FR" sz="2800" dirty="0"/>
              <a:t>	Cela permit de remplacer les ampoules (fragiles) par un composant plus petit et fiable. </a:t>
            </a:r>
          </a:p>
          <a:p>
            <a:pPr marL="320040" indent="-320040" algn="just" eaLnBrk="1" fontAlgn="auto" hangingPunct="1">
              <a:spcAft>
                <a:spcPts val="0"/>
              </a:spcAft>
              <a:buFontTx/>
              <a:buNone/>
              <a:defRPr/>
            </a:pPr>
            <a:r>
              <a:rPr lang="fr-FR" sz="2800" dirty="0"/>
              <a:t>	Les ordinateurs composés de transistors sont considérés comme la deuxième génération et ont dominé l’informatique dans la fin des années 1950 et le début des années 1960. </a:t>
            </a:r>
          </a:p>
        </p:txBody>
      </p:sp>
      <p:sp>
        <p:nvSpPr>
          <p:cNvPr id="4" name="Espace réservé du numéro de diapositive 3">
            <a:extLst>
              <a:ext uri="{FF2B5EF4-FFF2-40B4-BE49-F238E27FC236}">
                <a16:creationId xmlns:a16="http://schemas.microsoft.com/office/drawing/2014/main" id="{47E5F760-C831-47D3-B65A-BF0685AD10F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4626B6BC-1C66-4C41-AF3A-7C439C99CB54}" type="slidenum">
              <a:rPr lang="fr-FR" altLang="fr-FR" sz="1200">
                <a:solidFill>
                  <a:srgbClr val="FFFFFF"/>
                </a:solidFill>
              </a:rPr>
              <a:pPr>
                <a:lnSpc>
                  <a:spcPct val="80000"/>
                </a:lnSpc>
              </a:pPr>
              <a:t>31</a:t>
            </a:fld>
            <a:endParaRPr lang="fr-FR" altLang="fr-FR" sz="12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CC5EDB6-8995-47D7-94FC-CDD028BDB9CA}"/>
              </a:ext>
            </a:extLst>
          </p:cNvPr>
          <p:cNvSpPr>
            <a:spLocks noGrp="1"/>
          </p:cNvSpPr>
          <p:nvPr>
            <p:ph type="title"/>
          </p:nvPr>
        </p:nvSpPr>
        <p:spPr>
          <a:xfrm>
            <a:off x="642938" y="371475"/>
            <a:ext cx="7772400" cy="1057275"/>
          </a:xfrm>
        </p:spPr>
        <p:txBody>
          <a:bodyPr/>
          <a:lstStyle/>
          <a:p>
            <a:pPr eaLnBrk="1" hangingPunct="1"/>
            <a:r>
              <a:rPr lang="fr-FR" altLang="fr-FR" sz="4000" b="1"/>
              <a:t>Historique</a:t>
            </a:r>
          </a:p>
        </p:txBody>
      </p:sp>
      <p:sp>
        <p:nvSpPr>
          <p:cNvPr id="48131" name="Rectangle 3">
            <a:extLst>
              <a:ext uri="{FF2B5EF4-FFF2-40B4-BE49-F238E27FC236}">
                <a16:creationId xmlns:a16="http://schemas.microsoft.com/office/drawing/2014/main" id="{D8EFF2B9-DFA0-404A-95F2-E2B5174E69DF}"/>
              </a:ext>
            </a:extLst>
          </p:cNvPr>
          <p:cNvSpPr>
            <a:spLocks noGrp="1"/>
          </p:cNvSpPr>
          <p:nvPr>
            <p:ph sz="quarter" idx="1"/>
          </p:nvPr>
        </p:nvSpPr>
        <p:spPr>
          <a:xfrm>
            <a:off x="612775" y="1600200"/>
            <a:ext cx="8153400" cy="4495800"/>
          </a:xfrm>
        </p:spPr>
        <p:txBody>
          <a:bodyPr/>
          <a:lstStyle/>
          <a:p>
            <a:pPr algn="just" eaLnBrk="1" hangingPunct="1">
              <a:buFontTx/>
              <a:buNone/>
            </a:pPr>
            <a:r>
              <a:rPr lang="fr-FR" altLang="fr-FR" sz="2800"/>
              <a:t>	 L’IBM 650 de 1954 composé de tubes à vide pesait 900 kg et son alimentation environ 1 350 kg, chacun enfermé dans un module de près de 2,5 m³. </a:t>
            </a:r>
          </a:p>
          <a:p>
            <a:pPr algn="just" eaLnBrk="1" hangingPunct="1">
              <a:buFontTx/>
              <a:buNone/>
            </a:pPr>
            <a:r>
              <a:rPr lang="fr-FR" altLang="fr-FR" sz="2800"/>
              <a:t>	Il coûtait 500 000 $ ou pouvait être loué 3 500 $ par mois. De plus sa mémoire n’était que de 2 000 mots de 10 digits.</a:t>
            </a:r>
          </a:p>
        </p:txBody>
      </p:sp>
      <p:sp>
        <p:nvSpPr>
          <p:cNvPr id="4" name="Espace réservé du numéro de diapositive 3">
            <a:extLst>
              <a:ext uri="{FF2B5EF4-FFF2-40B4-BE49-F238E27FC236}">
                <a16:creationId xmlns:a16="http://schemas.microsoft.com/office/drawing/2014/main" id="{CFB35FE0-9CF5-4AAF-9EA7-70AC4C37016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844D4A5-E2E1-40FF-A7BE-D7AA801BF260}" type="slidenum">
              <a:rPr lang="fr-FR" altLang="fr-FR" sz="1200">
                <a:solidFill>
                  <a:srgbClr val="FFFFFF"/>
                </a:solidFill>
              </a:rPr>
              <a:pPr>
                <a:lnSpc>
                  <a:spcPct val="80000"/>
                </a:lnSpc>
              </a:pPr>
              <a:t>32</a:t>
            </a:fld>
            <a:endParaRPr lang="fr-FR" altLang="fr-FR" sz="12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267DC82-7D9C-488D-A8E4-88E73CDA636A}"/>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49155" name="Rectangle 3">
            <a:extLst>
              <a:ext uri="{FF2B5EF4-FFF2-40B4-BE49-F238E27FC236}">
                <a16:creationId xmlns:a16="http://schemas.microsoft.com/office/drawing/2014/main" id="{CA83BBD1-F06C-4FB2-AF19-CD3CE2DA499E}"/>
              </a:ext>
            </a:extLst>
          </p:cNvPr>
          <p:cNvSpPr>
            <a:spLocks noGrp="1"/>
          </p:cNvSpPr>
          <p:nvPr>
            <p:ph sz="quarter" idx="1"/>
          </p:nvPr>
        </p:nvSpPr>
        <p:spPr>
          <a:xfrm>
            <a:off x="685800" y="1484313"/>
            <a:ext cx="8062913" cy="5040312"/>
          </a:xfrm>
        </p:spPr>
        <p:txBody>
          <a:bodyPr/>
          <a:lstStyle/>
          <a:p>
            <a:pPr algn="just" eaLnBrk="1" hangingPunct="1">
              <a:lnSpc>
                <a:spcPct val="90000"/>
              </a:lnSpc>
            </a:pPr>
            <a:r>
              <a:rPr lang="fr-FR" altLang="fr-FR" sz="3200" b="1"/>
              <a:t>1955</a:t>
            </a:r>
            <a:r>
              <a:rPr lang="fr-FR" altLang="fr-FR" sz="3200"/>
              <a:t> : le premier langage de programmation universel de haut niveau à être implémenté, le </a:t>
            </a:r>
            <a:r>
              <a:rPr lang="fr-FR" altLang="fr-FR" sz="3200" b="1"/>
              <a:t>FORTRAN</a:t>
            </a:r>
            <a:r>
              <a:rPr lang="fr-FR" altLang="fr-FR" sz="3200"/>
              <a:t> (Formula Translator), est développé par John Backus, pionnier de l'informatique, avec son équipe d’IBM (25 000 lignes). </a:t>
            </a:r>
          </a:p>
          <a:p>
            <a:pPr algn="just" eaLnBrk="1" hangingPunct="1">
              <a:lnSpc>
                <a:spcPct val="90000"/>
              </a:lnSpc>
            </a:pPr>
            <a:r>
              <a:rPr lang="fr-FR" altLang="fr-FR" sz="3200"/>
              <a:t>C’est un langage de </a:t>
            </a:r>
            <a:r>
              <a:rPr lang="fr-FR" altLang="fr-FR" sz="3200" b="1"/>
              <a:t>programmation</a:t>
            </a:r>
            <a:r>
              <a:rPr lang="fr-FR" altLang="fr-FR" sz="3200"/>
              <a:t> utilisé principalement en </a:t>
            </a:r>
            <a:r>
              <a:rPr lang="fr-FR" altLang="fr-FR" sz="3200" b="1"/>
              <a:t>mathématiques</a:t>
            </a:r>
            <a:r>
              <a:rPr lang="fr-FR" altLang="fr-FR" sz="3200"/>
              <a:t> et dans les applications scientifiques.</a:t>
            </a:r>
            <a:endParaRPr lang="fr-FR" altLang="fr-FR" sz="3200">
              <a:hlinkClick r:id="rId2" tooltip="John Backus"/>
            </a:endParaRPr>
          </a:p>
        </p:txBody>
      </p:sp>
      <p:sp>
        <p:nvSpPr>
          <p:cNvPr id="4" name="Espace réservé du numéro de diapositive 3">
            <a:extLst>
              <a:ext uri="{FF2B5EF4-FFF2-40B4-BE49-F238E27FC236}">
                <a16:creationId xmlns:a16="http://schemas.microsoft.com/office/drawing/2014/main" id="{AF742F41-9CCB-4561-9B49-5475066B176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39DC2350-62A7-472A-BCA9-545D4895714C}" type="slidenum">
              <a:rPr lang="fr-FR" altLang="fr-FR" sz="1200">
                <a:solidFill>
                  <a:srgbClr val="FFFFFF"/>
                </a:solidFill>
              </a:rPr>
              <a:pPr>
                <a:lnSpc>
                  <a:spcPct val="80000"/>
                </a:lnSpc>
              </a:pPr>
              <a:t>33</a:t>
            </a:fld>
            <a:endParaRPr lang="fr-FR" altLang="fr-FR" sz="12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689447-8580-4CFA-97E6-A18F48AE457C}"/>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50179" name="Rectangle 3">
            <a:extLst>
              <a:ext uri="{FF2B5EF4-FFF2-40B4-BE49-F238E27FC236}">
                <a16:creationId xmlns:a16="http://schemas.microsoft.com/office/drawing/2014/main" id="{91BA90F3-913D-4CAD-97D2-85F01ACC2313}"/>
              </a:ext>
            </a:extLst>
          </p:cNvPr>
          <p:cNvSpPr>
            <a:spLocks noGrp="1"/>
          </p:cNvSpPr>
          <p:nvPr>
            <p:ph sz="quarter" idx="1"/>
          </p:nvPr>
        </p:nvSpPr>
        <p:spPr>
          <a:xfrm>
            <a:off x="685800" y="1484313"/>
            <a:ext cx="8458200" cy="5040312"/>
          </a:xfrm>
        </p:spPr>
        <p:txBody>
          <a:bodyPr/>
          <a:lstStyle/>
          <a:p>
            <a:pPr algn="just" eaLnBrk="1" hangingPunct="1"/>
            <a:r>
              <a:rPr lang="fr-FR" altLang="fr-FR"/>
              <a:t>Encore aujourd'hui, l'environnement FORTRAN jouit de nombreuses bibliothèques de fonctions. </a:t>
            </a:r>
          </a:p>
          <a:p>
            <a:pPr algn="just" eaLnBrk="1" hangingPunct="1"/>
            <a:r>
              <a:rPr lang="fr-FR" altLang="fr-FR"/>
              <a:t>Il  reste l'un des langages les plus rapides grâce à l'existence de </a:t>
            </a:r>
            <a:r>
              <a:rPr lang="fr-FR" altLang="fr-FR" b="1"/>
              <a:t>compilateurs</a:t>
            </a:r>
            <a:r>
              <a:rPr lang="fr-FR" altLang="fr-FR"/>
              <a:t> performants. </a:t>
            </a:r>
          </a:p>
          <a:p>
            <a:pPr algn="just" eaLnBrk="1" hangingPunct="1"/>
            <a:r>
              <a:rPr lang="fr-FR" altLang="fr-FR"/>
              <a:t>Toutefois, il est parfois détrôné, même pour des applications scientifiques, par les langages </a:t>
            </a:r>
            <a:r>
              <a:rPr lang="fr-FR" altLang="fr-FR" b="1"/>
              <a:t>C</a:t>
            </a:r>
            <a:r>
              <a:rPr lang="fr-FR" altLang="fr-FR"/>
              <a:t> et </a:t>
            </a:r>
            <a:r>
              <a:rPr lang="fr-FR" altLang="fr-FR" b="1"/>
              <a:t>C++.</a:t>
            </a:r>
          </a:p>
          <a:p>
            <a:pPr algn="just" eaLnBrk="1" hangingPunct="1"/>
            <a:endParaRPr lang="fr-FR" altLang="fr-FR"/>
          </a:p>
        </p:txBody>
      </p:sp>
      <p:sp>
        <p:nvSpPr>
          <p:cNvPr id="4" name="Espace réservé du numéro de diapositive 3">
            <a:extLst>
              <a:ext uri="{FF2B5EF4-FFF2-40B4-BE49-F238E27FC236}">
                <a16:creationId xmlns:a16="http://schemas.microsoft.com/office/drawing/2014/main" id="{38C9E133-7052-43D3-BF56-47BE1B7D398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8D19515-EF9A-4933-A15A-9DE16DF9D6E6}" type="slidenum">
              <a:rPr lang="fr-FR" altLang="fr-FR" sz="1200">
                <a:solidFill>
                  <a:srgbClr val="FFFFFF"/>
                </a:solidFill>
              </a:rPr>
              <a:pPr>
                <a:lnSpc>
                  <a:spcPct val="80000"/>
                </a:lnSpc>
              </a:pPr>
              <a:t>34</a:t>
            </a:fld>
            <a:endParaRPr lang="fr-FR" altLang="fr-FR" sz="12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78182D5-F754-4281-ADE3-A75671538D51}"/>
              </a:ext>
            </a:extLst>
          </p:cNvPr>
          <p:cNvSpPr>
            <a:spLocks noGrp="1"/>
          </p:cNvSpPr>
          <p:nvPr>
            <p:ph type="title"/>
          </p:nvPr>
        </p:nvSpPr>
        <p:spPr>
          <a:xfrm>
            <a:off x="612775" y="228600"/>
            <a:ext cx="8153400" cy="990600"/>
          </a:xfrm>
        </p:spPr>
        <p:txBody>
          <a:bodyPr/>
          <a:lstStyle/>
          <a:p>
            <a:pPr eaLnBrk="1" hangingPunct="1"/>
            <a:r>
              <a:rPr lang="fr-FR" altLang="fr-FR" sz="4000" b="1"/>
              <a:t>Historique</a:t>
            </a:r>
          </a:p>
        </p:txBody>
      </p:sp>
      <p:sp>
        <p:nvSpPr>
          <p:cNvPr id="51203" name="Rectangle 3">
            <a:extLst>
              <a:ext uri="{FF2B5EF4-FFF2-40B4-BE49-F238E27FC236}">
                <a16:creationId xmlns:a16="http://schemas.microsoft.com/office/drawing/2014/main" id="{BF7F1644-60A4-47BA-8B55-159EB3DB7191}"/>
              </a:ext>
            </a:extLst>
          </p:cNvPr>
          <p:cNvSpPr>
            <a:spLocks noGrp="1"/>
          </p:cNvSpPr>
          <p:nvPr>
            <p:ph sz="quarter" idx="1"/>
          </p:nvPr>
        </p:nvSpPr>
        <p:spPr>
          <a:xfrm>
            <a:off x="685800" y="1484313"/>
            <a:ext cx="8207375" cy="5184775"/>
          </a:xfrm>
        </p:spPr>
        <p:txBody>
          <a:bodyPr/>
          <a:lstStyle/>
          <a:p>
            <a:pPr algn="just" eaLnBrk="1" hangingPunct="1"/>
            <a:r>
              <a:rPr lang="fr-FR" altLang="fr-FR" sz="2800"/>
              <a:t>« BASIC » : acronyme de </a:t>
            </a:r>
            <a:r>
              <a:rPr lang="fr-FR" altLang="fr-FR" sz="2800" b="1" i="1"/>
              <a:t>B</a:t>
            </a:r>
            <a:r>
              <a:rPr lang="fr-FR" altLang="fr-FR" sz="2800" i="1"/>
              <a:t>eginner's </a:t>
            </a:r>
            <a:r>
              <a:rPr lang="fr-FR" altLang="fr-FR" sz="2800" b="1" i="1"/>
              <a:t>A</a:t>
            </a:r>
            <a:r>
              <a:rPr lang="fr-FR" altLang="fr-FR" sz="2800" i="1"/>
              <a:t>ll-purpose </a:t>
            </a:r>
            <a:r>
              <a:rPr lang="fr-FR" altLang="fr-FR" sz="2800" b="1" i="1"/>
              <a:t>S</a:t>
            </a:r>
            <a:r>
              <a:rPr lang="fr-FR" altLang="fr-FR" sz="2800" i="1"/>
              <a:t>ymbolic </a:t>
            </a:r>
            <a:r>
              <a:rPr lang="fr-FR" altLang="fr-FR" sz="2800" b="1" i="1"/>
              <a:t>I</a:t>
            </a:r>
            <a:r>
              <a:rPr lang="fr-FR" altLang="fr-FR" sz="2800" i="1"/>
              <a:t>nstruction </a:t>
            </a:r>
            <a:r>
              <a:rPr lang="fr-FR" altLang="fr-FR" sz="2800" b="1" i="1"/>
              <a:t>C</a:t>
            </a:r>
            <a:r>
              <a:rPr lang="fr-FR" altLang="fr-FR" sz="2800" i="1"/>
              <a:t>ode</a:t>
            </a:r>
          </a:p>
          <a:p>
            <a:pPr algn="just" eaLnBrk="1" hangingPunct="1">
              <a:buFontTx/>
              <a:buNone/>
            </a:pPr>
            <a:endParaRPr lang="fr-FR" altLang="fr-FR" sz="2800" i="1"/>
          </a:p>
          <a:p>
            <a:pPr algn="just" eaLnBrk="1" hangingPunct="1"/>
            <a:r>
              <a:rPr lang="fr-FR" altLang="fr-FR"/>
              <a:t>Le </a:t>
            </a:r>
            <a:r>
              <a:rPr lang="fr-FR" altLang="fr-FR" b="1"/>
              <a:t>basic</a:t>
            </a:r>
            <a:r>
              <a:rPr lang="fr-FR" altLang="fr-FR"/>
              <a:t> est un </a:t>
            </a:r>
            <a:r>
              <a:rPr lang="fr-FR" altLang="fr-FR" b="1"/>
              <a:t>langage de programmation </a:t>
            </a:r>
            <a:r>
              <a:rPr lang="fr-FR" altLang="fr-FR"/>
              <a:t>de haut niveau, inventé en </a:t>
            </a:r>
            <a:r>
              <a:rPr lang="fr-FR" altLang="fr-FR" b="1"/>
              <a:t>1964</a:t>
            </a:r>
            <a:r>
              <a:rPr lang="fr-FR" altLang="fr-FR"/>
              <a:t> par </a:t>
            </a:r>
            <a:r>
              <a:rPr lang="fr-FR" altLang="fr-FR" b="1"/>
              <a:t>John George Kemeny </a:t>
            </a:r>
            <a:r>
              <a:rPr lang="fr-FR" altLang="fr-FR"/>
              <a:t>et </a:t>
            </a:r>
            <a:r>
              <a:rPr lang="fr-FR" altLang="fr-FR" b="1"/>
              <a:t>Thomas Eugene Kurtz.</a:t>
            </a:r>
            <a:endParaRPr lang="fr-FR" altLang="fr-FR"/>
          </a:p>
          <a:p>
            <a:pPr algn="just" eaLnBrk="1" hangingPunct="1"/>
            <a:endParaRPr lang="fr-FR" altLang="fr-FR"/>
          </a:p>
          <a:p>
            <a:pPr algn="just" eaLnBrk="1" hangingPunct="1"/>
            <a:r>
              <a:rPr lang="fr-FR" altLang="fr-FR"/>
              <a:t>Le </a:t>
            </a:r>
            <a:r>
              <a:rPr lang="fr-FR" altLang="fr-FR" b="1"/>
              <a:t>BASIC</a:t>
            </a:r>
            <a:r>
              <a:rPr lang="fr-FR" altLang="fr-FR"/>
              <a:t> s'est beaucoup inspiré de la syntaxe du FORTRAN, </a:t>
            </a:r>
          </a:p>
        </p:txBody>
      </p:sp>
      <p:sp>
        <p:nvSpPr>
          <p:cNvPr id="4" name="Espace réservé du numéro de diapositive 3">
            <a:extLst>
              <a:ext uri="{FF2B5EF4-FFF2-40B4-BE49-F238E27FC236}">
                <a16:creationId xmlns:a16="http://schemas.microsoft.com/office/drawing/2014/main" id="{1493BBDD-0A38-430C-A76E-787DCF4F40D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D1E651B-0ABE-447B-95A6-B946883EA1DE}" type="slidenum">
              <a:rPr lang="fr-FR" altLang="fr-FR" sz="1200">
                <a:solidFill>
                  <a:srgbClr val="FFFFFF"/>
                </a:solidFill>
              </a:rPr>
              <a:pPr>
                <a:lnSpc>
                  <a:spcPct val="80000"/>
                </a:lnSpc>
              </a:pPr>
              <a:t>35</a:t>
            </a:fld>
            <a:endParaRPr lang="fr-FR" altLang="fr-FR" sz="12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99A5299-F3A6-4169-B69D-D8DDD6D07297}"/>
              </a:ext>
            </a:extLst>
          </p:cNvPr>
          <p:cNvSpPr>
            <a:spLocks noGrp="1"/>
          </p:cNvSpPr>
          <p:nvPr>
            <p:ph type="title"/>
          </p:nvPr>
        </p:nvSpPr>
        <p:spPr>
          <a:xfrm>
            <a:off x="684213" y="333375"/>
            <a:ext cx="7772400" cy="935038"/>
          </a:xfrm>
        </p:spPr>
        <p:txBody>
          <a:bodyPr/>
          <a:lstStyle/>
          <a:p>
            <a:pPr eaLnBrk="1" hangingPunct="1"/>
            <a:r>
              <a:rPr lang="fr-FR" altLang="fr-FR" sz="4000" b="1"/>
              <a:t>Historique</a:t>
            </a:r>
          </a:p>
        </p:txBody>
      </p:sp>
      <p:sp>
        <p:nvSpPr>
          <p:cNvPr id="52227" name="Rectangle 3">
            <a:extLst>
              <a:ext uri="{FF2B5EF4-FFF2-40B4-BE49-F238E27FC236}">
                <a16:creationId xmlns:a16="http://schemas.microsoft.com/office/drawing/2014/main" id="{FBDCF1FC-4215-407D-8547-72BA1AF9A1B6}"/>
              </a:ext>
            </a:extLst>
          </p:cNvPr>
          <p:cNvSpPr>
            <a:spLocks noGrp="1"/>
          </p:cNvSpPr>
          <p:nvPr>
            <p:ph sz="quarter" idx="1"/>
          </p:nvPr>
        </p:nvSpPr>
        <p:spPr>
          <a:xfrm>
            <a:off x="395288" y="1484313"/>
            <a:ext cx="8497887" cy="5184775"/>
          </a:xfrm>
        </p:spPr>
        <p:txBody>
          <a:bodyPr/>
          <a:lstStyle/>
          <a:p>
            <a:pPr algn="ctr" eaLnBrk="1" hangingPunct="1">
              <a:buFont typeface="Wingdings" panose="05000000000000000000" pitchFamily="2" charset="2"/>
              <a:buNone/>
            </a:pPr>
            <a:r>
              <a:rPr lang="fr-FR" altLang="fr-FR" sz="3200" b="1"/>
              <a:t>Le Basic</a:t>
            </a:r>
            <a:endParaRPr lang="fr-FR" altLang="fr-FR" b="1"/>
          </a:p>
          <a:p>
            <a:pPr algn="just" eaLnBrk="1" hangingPunct="1"/>
            <a:r>
              <a:rPr lang="fr-FR" altLang="fr-FR"/>
              <a:t>conçu pour permettre aux étudiants des filières non scientifiques d'utiliser les ordinateurs</a:t>
            </a:r>
          </a:p>
          <a:p>
            <a:pPr algn="just" eaLnBrk="1" hangingPunct="1">
              <a:buFontTx/>
              <a:buNone/>
            </a:pPr>
            <a:endParaRPr lang="fr-FR" altLang="fr-FR"/>
          </a:p>
          <a:p>
            <a:pPr algn="just" eaLnBrk="1" hangingPunct="1"/>
            <a:r>
              <a:rPr lang="fr-FR" altLang="fr-FR"/>
              <a:t>Le basic est indissociable de l'apparition, dans les </a:t>
            </a:r>
            <a:r>
              <a:rPr lang="fr-FR" altLang="fr-FR" b="1"/>
              <a:t>années 1980</a:t>
            </a:r>
            <a:r>
              <a:rPr lang="fr-FR" altLang="fr-FR"/>
              <a:t>, de la micro-informatique grand public. </a:t>
            </a:r>
          </a:p>
        </p:txBody>
      </p:sp>
      <p:sp>
        <p:nvSpPr>
          <p:cNvPr id="4" name="Espace réservé du numéro de diapositive 3">
            <a:extLst>
              <a:ext uri="{FF2B5EF4-FFF2-40B4-BE49-F238E27FC236}">
                <a16:creationId xmlns:a16="http://schemas.microsoft.com/office/drawing/2014/main" id="{06CB0E06-168A-47BC-825C-BFD448B6EB2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09D79D04-F943-4E57-BC44-879ECCB382CE}" type="slidenum">
              <a:rPr lang="fr-FR" altLang="fr-FR" sz="1200">
                <a:solidFill>
                  <a:srgbClr val="FFFFFF"/>
                </a:solidFill>
              </a:rPr>
              <a:pPr>
                <a:lnSpc>
                  <a:spcPct val="80000"/>
                </a:lnSpc>
              </a:pPr>
              <a:t>36</a:t>
            </a:fld>
            <a:endParaRPr lang="fr-FR" altLang="fr-FR" sz="12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1460FD-CE5A-4762-AC77-56348D8CCCA0}"/>
              </a:ext>
            </a:extLst>
          </p:cNvPr>
          <p:cNvSpPr>
            <a:spLocks noGrp="1" noChangeArrowheads="1"/>
          </p:cNvSpPr>
          <p:nvPr>
            <p:ph type="title"/>
          </p:nvPr>
        </p:nvSpPr>
        <p:spPr>
          <a:xfrm>
            <a:off x="685800" y="188913"/>
            <a:ext cx="7772400" cy="1295400"/>
          </a:xfrm>
        </p:spPr>
        <p:txBody>
          <a:bodyPr>
            <a:normAutofit fontScale="90000"/>
          </a:bodyPr>
          <a:lstStyle/>
          <a:p>
            <a:pPr eaLnBrk="1" fontAlgn="auto" hangingPunct="1">
              <a:spcAft>
                <a:spcPts val="0"/>
              </a:spcAft>
              <a:defRPr/>
            </a:pPr>
            <a:r>
              <a:rPr lang="fr-FR" sz="4000" b="1" dirty="0"/>
              <a:t>Historique</a:t>
            </a:r>
            <a:br>
              <a:rPr lang="fr-FR" sz="4000" b="1" dirty="0"/>
            </a:br>
            <a:r>
              <a:rPr lang="fr-FR" sz="4000" b="1" dirty="0"/>
              <a:t> Troisième génération (1963-1971)</a:t>
            </a:r>
          </a:p>
        </p:txBody>
      </p:sp>
      <p:sp>
        <p:nvSpPr>
          <p:cNvPr id="53251" name="Rectangle 3">
            <a:extLst>
              <a:ext uri="{FF2B5EF4-FFF2-40B4-BE49-F238E27FC236}">
                <a16:creationId xmlns:a16="http://schemas.microsoft.com/office/drawing/2014/main" id="{946F7552-174E-49E4-8C9F-76BB48E6605B}"/>
              </a:ext>
            </a:extLst>
          </p:cNvPr>
          <p:cNvSpPr>
            <a:spLocks noGrp="1"/>
          </p:cNvSpPr>
          <p:nvPr>
            <p:ph sz="quarter" idx="1"/>
          </p:nvPr>
        </p:nvSpPr>
        <p:spPr>
          <a:xfrm>
            <a:off x="685800" y="1857375"/>
            <a:ext cx="8029575" cy="2730500"/>
          </a:xfrm>
        </p:spPr>
        <p:txBody>
          <a:bodyPr/>
          <a:lstStyle/>
          <a:p>
            <a:pPr algn="just" eaLnBrk="1" hangingPunct="1">
              <a:lnSpc>
                <a:spcPct val="90000"/>
              </a:lnSpc>
            </a:pPr>
            <a:endParaRPr lang="fr-FR" altLang="fr-FR"/>
          </a:p>
          <a:p>
            <a:pPr algn="just" eaLnBrk="1" hangingPunct="1">
              <a:lnSpc>
                <a:spcPct val="90000"/>
              </a:lnSpc>
            </a:pPr>
            <a:r>
              <a:rPr lang="fr-FR" altLang="fr-FR"/>
              <a:t>Celle des ordinateurs à circuit intégré. </a:t>
            </a:r>
          </a:p>
          <a:p>
            <a:pPr algn="just" eaLnBrk="1" hangingPunct="1">
              <a:lnSpc>
                <a:spcPct val="90000"/>
              </a:lnSpc>
            </a:pPr>
            <a:r>
              <a:rPr lang="fr-FR" altLang="fr-FR"/>
              <a:t>Elle marque l’explosion de l’utilisation de l’informatique.</a:t>
            </a:r>
          </a:p>
          <a:p>
            <a:pPr algn="just" eaLnBrk="1" hangingPunct="1">
              <a:lnSpc>
                <a:spcPct val="90000"/>
              </a:lnSpc>
              <a:buFont typeface="Wingdings" panose="05000000000000000000" pitchFamily="2" charset="2"/>
              <a:buNone/>
            </a:pPr>
            <a:endParaRPr lang="fr-FR" altLang="fr-FR"/>
          </a:p>
        </p:txBody>
      </p:sp>
      <p:sp>
        <p:nvSpPr>
          <p:cNvPr id="4" name="Espace réservé du numéro de diapositive 3">
            <a:extLst>
              <a:ext uri="{FF2B5EF4-FFF2-40B4-BE49-F238E27FC236}">
                <a16:creationId xmlns:a16="http://schemas.microsoft.com/office/drawing/2014/main" id="{F67FA533-DDA5-4C5F-B54B-5A0065263E3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FC204DF7-9C08-49E4-925A-078A0AA6BD5F}" type="slidenum">
              <a:rPr lang="fr-FR" altLang="fr-FR" sz="1200">
                <a:solidFill>
                  <a:srgbClr val="FFFFFF"/>
                </a:solidFill>
              </a:rPr>
              <a:pPr>
                <a:lnSpc>
                  <a:spcPct val="80000"/>
                </a:lnSpc>
              </a:pPr>
              <a:t>37</a:t>
            </a:fld>
            <a:endParaRPr lang="fr-FR" altLang="fr-FR" sz="12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84764FC-4AF1-457A-A827-DDAB27CF954D}"/>
              </a:ext>
            </a:extLst>
          </p:cNvPr>
          <p:cNvSpPr>
            <a:spLocks noGrp="1"/>
          </p:cNvSpPr>
          <p:nvPr>
            <p:ph sz="quarter" idx="1"/>
          </p:nvPr>
        </p:nvSpPr>
        <p:spPr>
          <a:xfrm>
            <a:off x="395288" y="2060575"/>
            <a:ext cx="8748712" cy="4797425"/>
          </a:xfrm>
        </p:spPr>
        <p:txBody>
          <a:bodyPr/>
          <a:lstStyle/>
          <a:p>
            <a:pPr algn="just" eaLnBrk="1" hangingPunct="1"/>
            <a:r>
              <a:rPr lang="fr-FR" altLang="fr-FR" sz="3600"/>
              <a:t>Jack Kilby est l'inventeur du circuit intégré. Il est mort à l'âge de 81 ans en juin 2005. </a:t>
            </a:r>
          </a:p>
          <a:p>
            <a:pPr algn="just" eaLnBrk="1" hangingPunct="1"/>
            <a:r>
              <a:rPr lang="fr-FR" altLang="fr-FR" sz="3600"/>
              <a:t>En 1958, cet américain, alors employé par Texas Instruments, créait le tout premier circuit intégré, jetant ainsi les bases de l'informatique moderne. </a:t>
            </a:r>
          </a:p>
          <a:p>
            <a:pPr algn="just" eaLnBrk="1" hangingPunct="1"/>
            <a:r>
              <a:rPr lang="fr-FR" altLang="fr-FR" sz="3600"/>
              <a:t>Cette découverte a valu à Kilby un prix Nobel de physique en 2000, </a:t>
            </a:r>
          </a:p>
        </p:txBody>
      </p:sp>
      <p:pic>
        <p:nvPicPr>
          <p:cNvPr id="54275" name="Picture 3" descr="Jack_kilby">
            <a:extLst>
              <a:ext uri="{FF2B5EF4-FFF2-40B4-BE49-F238E27FC236}">
                <a16:creationId xmlns:a16="http://schemas.microsoft.com/office/drawing/2014/main" id="{A7F413F7-17E1-47BC-B66C-5CE17B8A0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88913"/>
            <a:ext cx="132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01602478-B913-4CDB-8CE0-393C5A3400A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27241EC-4E5B-41EC-A137-E00A16554F08}" type="slidenum">
              <a:rPr lang="fr-FR" altLang="fr-FR" sz="1200">
                <a:solidFill>
                  <a:srgbClr val="FFFFFF"/>
                </a:solidFill>
              </a:rPr>
              <a:pPr>
                <a:lnSpc>
                  <a:spcPct val="80000"/>
                </a:lnSpc>
              </a:pPr>
              <a:t>38</a:t>
            </a:fld>
            <a:endParaRPr lang="fr-FR" altLang="fr-FR" sz="12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00671F-282E-4BFD-BB4D-6560784D0CA9}"/>
              </a:ext>
            </a:extLst>
          </p:cNvPr>
          <p:cNvSpPr>
            <a:spLocks noGrp="1" noChangeArrowheads="1"/>
          </p:cNvSpPr>
          <p:nvPr>
            <p:ph type="title"/>
          </p:nvPr>
        </p:nvSpPr>
        <p:spPr>
          <a:xfrm>
            <a:off x="611188" y="188913"/>
            <a:ext cx="7772400" cy="1008062"/>
          </a:xfrm>
        </p:spPr>
        <p:txBody>
          <a:bodyPr>
            <a:normAutofit fontScale="90000"/>
          </a:bodyPr>
          <a:lstStyle/>
          <a:p>
            <a:pPr eaLnBrk="1" fontAlgn="auto" hangingPunct="1">
              <a:spcAft>
                <a:spcPts val="0"/>
              </a:spcAft>
              <a:defRPr/>
            </a:pPr>
            <a:r>
              <a:rPr lang="fr-FR" sz="3600" b="1" dirty="0"/>
              <a:t>Quatrième génération (1971 à nos jours)</a:t>
            </a:r>
            <a:endParaRPr lang="fr-FR" b="1" dirty="0"/>
          </a:p>
        </p:txBody>
      </p:sp>
      <p:sp>
        <p:nvSpPr>
          <p:cNvPr id="55299" name="Rectangle 3">
            <a:extLst>
              <a:ext uri="{FF2B5EF4-FFF2-40B4-BE49-F238E27FC236}">
                <a16:creationId xmlns:a16="http://schemas.microsoft.com/office/drawing/2014/main" id="{F4D5A25E-178D-4263-BF0C-C79999FBE86D}"/>
              </a:ext>
            </a:extLst>
          </p:cNvPr>
          <p:cNvSpPr>
            <a:spLocks noGrp="1"/>
          </p:cNvSpPr>
          <p:nvPr>
            <p:ph sz="quarter" idx="1"/>
          </p:nvPr>
        </p:nvSpPr>
        <p:spPr>
          <a:xfrm>
            <a:off x="250825" y="1500188"/>
            <a:ext cx="8893175" cy="5232400"/>
          </a:xfrm>
        </p:spPr>
        <p:txBody>
          <a:bodyPr/>
          <a:lstStyle/>
          <a:p>
            <a:pPr algn="just" eaLnBrk="1" hangingPunct="1"/>
            <a:r>
              <a:rPr lang="fr-FR" altLang="fr-FR"/>
              <a:t>Une définition non universellement acceptée associe le terme de quatrième génération à l'invention du microprocesseur par </a:t>
            </a:r>
            <a:r>
              <a:rPr lang="fr-FR" altLang="fr-FR" b="1"/>
              <a:t>Marcian Hoff</a:t>
            </a:r>
            <a:r>
              <a:rPr lang="fr-FR" altLang="fr-FR"/>
              <a:t>. </a:t>
            </a:r>
          </a:p>
          <a:p>
            <a:pPr algn="just" eaLnBrk="1" hangingPunct="1"/>
            <a:r>
              <a:rPr lang="fr-FR" altLang="fr-FR"/>
              <a:t>les générations sont devenues des questions de </a:t>
            </a:r>
            <a:r>
              <a:rPr lang="fr-FR" altLang="fr-FR" i="1"/>
              <a:t>type de logiciel</a:t>
            </a:r>
            <a:r>
              <a:rPr lang="fr-FR" altLang="fr-FR"/>
              <a:t> :</a:t>
            </a:r>
          </a:p>
          <a:p>
            <a:pPr lvl="1" algn="just" eaLnBrk="1" hangingPunct="1"/>
            <a:r>
              <a:rPr lang="fr-FR" altLang="fr-FR"/>
              <a:t>Première génération : codage machine direct en binaire </a:t>
            </a:r>
          </a:p>
          <a:p>
            <a:pPr lvl="1" algn="just" eaLnBrk="1" hangingPunct="1"/>
            <a:r>
              <a:rPr lang="fr-FR" altLang="fr-FR"/>
              <a:t>Deuxième génération : langage assembleur </a:t>
            </a:r>
          </a:p>
          <a:p>
            <a:pPr lvl="1" algn="just" eaLnBrk="1" hangingPunct="1"/>
            <a:r>
              <a:rPr lang="fr-FR" altLang="fr-FR"/>
              <a:t>Troisième génération : langages évolués (</a:t>
            </a:r>
            <a:r>
              <a:rPr lang="fr-FR" altLang="fr-FR" b="1"/>
              <a:t>FORTRAN</a:t>
            </a:r>
            <a:r>
              <a:rPr lang="fr-FR" altLang="fr-FR"/>
              <a:t>, </a:t>
            </a:r>
            <a:r>
              <a:rPr lang="fr-FR" altLang="fr-FR" b="1"/>
              <a:t>COBOL</a:t>
            </a:r>
            <a:r>
              <a:rPr lang="fr-FR" altLang="fr-FR"/>
              <a:t>, </a:t>
            </a:r>
            <a:r>
              <a:rPr lang="fr-FR" altLang="fr-FR" b="1"/>
              <a:t>Simula</a:t>
            </a:r>
            <a:r>
              <a:rPr lang="fr-FR" altLang="fr-FR"/>
              <a:t>, </a:t>
            </a:r>
            <a:r>
              <a:rPr lang="fr-FR" altLang="fr-FR" b="1"/>
              <a:t>APL</a:t>
            </a:r>
            <a:r>
              <a:rPr lang="fr-FR" altLang="fr-FR"/>
              <a:t>...) </a:t>
            </a:r>
          </a:p>
          <a:p>
            <a:pPr lvl="1" algn="just" eaLnBrk="1" hangingPunct="1"/>
            <a:r>
              <a:rPr lang="fr-FR" altLang="fr-FR"/>
              <a:t>Quatrième génération : langages d'interrogation de très haut niveau comme </a:t>
            </a:r>
            <a:r>
              <a:rPr lang="fr-FR" altLang="fr-FR" b="1"/>
              <a:t>SQL</a:t>
            </a:r>
            <a:r>
              <a:rPr lang="fr-FR" altLang="fr-FR"/>
              <a:t> </a:t>
            </a:r>
          </a:p>
        </p:txBody>
      </p:sp>
      <p:sp>
        <p:nvSpPr>
          <p:cNvPr id="4" name="Espace réservé du numéro de diapositive 3">
            <a:extLst>
              <a:ext uri="{FF2B5EF4-FFF2-40B4-BE49-F238E27FC236}">
                <a16:creationId xmlns:a16="http://schemas.microsoft.com/office/drawing/2014/main" id="{4F53A6D2-DF54-43D2-B80F-6DA0483AA6C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2757BCAB-D43B-4036-B46F-576228BDEA1B}" type="slidenum">
              <a:rPr lang="fr-FR" altLang="fr-FR" sz="1200">
                <a:solidFill>
                  <a:srgbClr val="FFFFFF"/>
                </a:solidFill>
              </a:rPr>
              <a:pPr>
                <a:lnSpc>
                  <a:spcPct val="80000"/>
                </a:lnSpc>
              </a:pPr>
              <a:t>39</a:t>
            </a:fld>
            <a:endParaRPr lang="fr-FR" altLang="fr-FR"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1D051E0F-925C-40E5-9E66-58B1AEB875DB}"/>
              </a:ext>
            </a:extLst>
          </p:cNvPr>
          <p:cNvSpPr>
            <a:spLocks noGrp="1"/>
          </p:cNvSpPr>
          <p:nvPr>
            <p:ph sz="quarter" idx="1"/>
          </p:nvPr>
        </p:nvSpPr>
        <p:spPr>
          <a:xfrm>
            <a:off x="395288" y="1500188"/>
            <a:ext cx="8497887" cy="5357812"/>
          </a:xfrm>
        </p:spPr>
        <p:txBody>
          <a:bodyPr/>
          <a:lstStyle/>
          <a:p>
            <a:pPr algn="ctr" eaLnBrk="1" hangingPunct="1">
              <a:lnSpc>
                <a:spcPct val="90000"/>
              </a:lnSpc>
              <a:buFontTx/>
              <a:buNone/>
            </a:pPr>
            <a:r>
              <a:rPr lang="fr-FR" altLang="fr-FR" sz="4000" b="1"/>
              <a:t>A quoi ça sert ?</a:t>
            </a:r>
          </a:p>
          <a:p>
            <a:pPr algn="just" eaLnBrk="1" hangingPunct="1">
              <a:lnSpc>
                <a:spcPct val="90000"/>
              </a:lnSpc>
            </a:pPr>
            <a:r>
              <a:rPr lang="fr-FR" altLang="fr-FR" sz="2800" b="1"/>
              <a:t>Bureautique</a:t>
            </a:r>
            <a:r>
              <a:rPr lang="fr-FR" altLang="fr-FR" sz="2800"/>
              <a:t> (traitement de texte, tableur) : c'est une utilisation très simple de l'informatique (l'ordinateur devient une machine à écrire perfectionnée) ; </a:t>
            </a:r>
          </a:p>
          <a:p>
            <a:pPr algn="just" eaLnBrk="1" hangingPunct="1">
              <a:lnSpc>
                <a:spcPct val="90000"/>
              </a:lnSpc>
            </a:pPr>
            <a:endParaRPr lang="fr-FR" altLang="fr-FR" sz="2800"/>
          </a:p>
          <a:p>
            <a:pPr algn="just" eaLnBrk="1" hangingPunct="1">
              <a:lnSpc>
                <a:spcPct val="90000"/>
              </a:lnSpc>
            </a:pPr>
            <a:r>
              <a:rPr lang="fr-FR" altLang="fr-FR" sz="2800" b="1"/>
              <a:t>Mathématiques</a:t>
            </a:r>
            <a:r>
              <a:rPr lang="fr-FR" altLang="fr-FR" sz="2800"/>
              <a:t>: balistique, prévisions d'élections, météo ; </a:t>
            </a:r>
          </a:p>
          <a:p>
            <a:pPr algn="just" eaLnBrk="1" hangingPunct="1">
              <a:lnSpc>
                <a:spcPct val="90000"/>
              </a:lnSpc>
            </a:pPr>
            <a:endParaRPr lang="fr-FR" altLang="fr-FR" sz="2800"/>
          </a:p>
          <a:p>
            <a:pPr algn="just" eaLnBrk="1" hangingPunct="1">
              <a:lnSpc>
                <a:spcPct val="90000"/>
              </a:lnSpc>
            </a:pPr>
            <a:r>
              <a:rPr lang="fr-FR" altLang="fr-FR" sz="2800" b="1"/>
              <a:t>Jeux</a:t>
            </a:r>
            <a:r>
              <a:rPr lang="fr-FR" altLang="fr-FR" sz="2800"/>
              <a:t>: IA, graphisme, son, fiction interactive et génération de textes, ... </a:t>
            </a:r>
          </a:p>
          <a:p>
            <a:pPr algn="just" eaLnBrk="1" hangingPunct="1">
              <a:lnSpc>
                <a:spcPct val="90000"/>
              </a:lnSpc>
            </a:pPr>
            <a:endParaRPr lang="fr-FR" altLang="fr-FR" sz="1400"/>
          </a:p>
        </p:txBody>
      </p:sp>
      <p:sp>
        <p:nvSpPr>
          <p:cNvPr id="9" name="Rectangle 2">
            <a:extLst>
              <a:ext uri="{FF2B5EF4-FFF2-40B4-BE49-F238E27FC236}">
                <a16:creationId xmlns:a16="http://schemas.microsoft.com/office/drawing/2014/main" id="{B852CD4D-D1AC-4AAF-A47D-5D2A60DD14BB}"/>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C02ADB65-B9E2-46AB-8776-3BD727D3B5F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88A87A6-7FB9-4BF5-8027-9258C67F7CF1}" type="slidenum">
              <a:rPr lang="fr-FR" altLang="fr-FR" sz="1200">
                <a:solidFill>
                  <a:srgbClr val="FFFFFF"/>
                </a:solidFill>
              </a:rPr>
              <a:pPr>
                <a:lnSpc>
                  <a:spcPct val="80000"/>
                </a:lnSpc>
              </a:pPr>
              <a:t>4</a:t>
            </a:fld>
            <a:endParaRPr lang="fr-FR" altLang="fr-FR" sz="12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E57EB72-928A-4F61-9ACA-A21A30DB6229}"/>
              </a:ext>
            </a:extLst>
          </p:cNvPr>
          <p:cNvSpPr>
            <a:spLocks noGrp="1"/>
          </p:cNvSpPr>
          <p:nvPr>
            <p:ph type="title"/>
          </p:nvPr>
        </p:nvSpPr>
        <p:spPr>
          <a:xfrm>
            <a:off x="612775" y="228600"/>
            <a:ext cx="8153400" cy="990600"/>
          </a:xfrm>
        </p:spPr>
        <p:txBody>
          <a:bodyPr/>
          <a:lstStyle/>
          <a:p>
            <a:pPr eaLnBrk="1" hangingPunct="1"/>
            <a:r>
              <a:rPr lang="fr-FR" altLang="fr-FR" sz="4000" b="1"/>
              <a:t>Prochaine génération</a:t>
            </a:r>
            <a:r>
              <a:rPr lang="fr-FR" altLang="fr-FR" sz="4000"/>
              <a:t>???</a:t>
            </a:r>
          </a:p>
        </p:txBody>
      </p:sp>
      <p:sp>
        <p:nvSpPr>
          <p:cNvPr id="49155" name="Rectangle 3">
            <a:extLst>
              <a:ext uri="{FF2B5EF4-FFF2-40B4-BE49-F238E27FC236}">
                <a16:creationId xmlns:a16="http://schemas.microsoft.com/office/drawing/2014/main" id="{8C766332-8BF9-4054-B00A-DCC145E13411}"/>
              </a:ext>
            </a:extLst>
          </p:cNvPr>
          <p:cNvSpPr>
            <a:spLocks noGrp="1" noChangeArrowheads="1"/>
          </p:cNvSpPr>
          <p:nvPr>
            <p:ph sz="quarter" idx="1"/>
          </p:nvPr>
        </p:nvSpPr>
        <p:spPr>
          <a:xfrm>
            <a:off x="612775" y="1600200"/>
            <a:ext cx="8153400" cy="4495800"/>
          </a:xfrm>
        </p:spPr>
        <p:txBody>
          <a:bodyPr>
            <a:normAutofit/>
          </a:bodyPr>
          <a:lstStyle/>
          <a:p>
            <a:pPr marL="320040" indent="-320040" algn="just" eaLnBrk="1" fontAlgn="auto" hangingPunct="1">
              <a:spcAft>
                <a:spcPts val="0"/>
              </a:spcAft>
              <a:buFont typeface="Wingdings"/>
              <a:buChar char=""/>
              <a:defRPr/>
            </a:pPr>
            <a:r>
              <a:rPr lang="fr-FR" sz="3600" b="1" dirty="0">
                <a:solidFill>
                  <a:schemeClr val="tx2"/>
                </a:solidFill>
                <a:latin typeface="+mj-lt"/>
                <a:ea typeface="+mj-ea"/>
                <a:cs typeface="+mj-cs"/>
              </a:rPr>
              <a:t>Usage: </a:t>
            </a:r>
            <a:r>
              <a:rPr lang="fr-FR" sz="2800" dirty="0"/>
              <a:t>ne se plante plus ?</a:t>
            </a:r>
          </a:p>
          <a:p>
            <a:pPr marL="640080" lvl="1" indent="-274320" algn="just" eaLnBrk="1" fontAlgn="auto" hangingPunct="1">
              <a:spcAft>
                <a:spcPts val="0"/>
              </a:spcAft>
              <a:buFont typeface="Wingdings 2"/>
              <a:buChar char=""/>
              <a:defRPr/>
            </a:pPr>
            <a:r>
              <a:rPr lang="fr-FR" sz="2800" dirty="0"/>
              <a:t>Concept d'objet - terminal d'internet ?</a:t>
            </a:r>
          </a:p>
          <a:p>
            <a:pPr marL="640080" lvl="1" indent="-274320" algn="just" eaLnBrk="1" fontAlgn="auto" hangingPunct="1">
              <a:spcAft>
                <a:spcPts val="0"/>
              </a:spcAft>
              <a:buFont typeface="Wingdings 2"/>
              <a:buChar char=""/>
              <a:defRPr/>
            </a:pPr>
            <a:r>
              <a:rPr lang="fr-FR" sz="2800" dirty="0"/>
              <a:t>Complètement intégré à la vie quotidienne : technologie devenue invisible, présente quand nous en avons besoin, activée par des actions simples et intuitives...</a:t>
            </a:r>
          </a:p>
          <a:p>
            <a:pPr marL="320040" indent="-320040" algn="just" eaLnBrk="1" fontAlgn="auto" hangingPunct="1">
              <a:spcAft>
                <a:spcPts val="0"/>
              </a:spcAft>
              <a:buFont typeface="Wingdings"/>
              <a:buChar char=""/>
              <a:defRPr/>
            </a:pPr>
            <a:endParaRPr lang="fr-FR" sz="2800" dirty="0"/>
          </a:p>
        </p:txBody>
      </p:sp>
      <p:sp>
        <p:nvSpPr>
          <p:cNvPr id="4" name="Espace réservé du numéro de diapositive 3">
            <a:extLst>
              <a:ext uri="{FF2B5EF4-FFF2-40B4-BE49-F238E27FC236}">
                <a16:creationId xmlns:a16="http://schemas.microsoft.com/office/drawing/2014/main" id="{3C2CF95C-8D92-4AFE-95BC-DE5BE4FF67B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DA02983-A3B4-4D6C-B7B3-7BEB236DCA91}" type="slidenum">
              <a:rPr lang="fr-FR" altLang="fr-FR" sz="1200">
                <a:solidFill>
                  <a:srgbClr val="FFFFFF"/>
                </a:solidFill>
              </a:rPr>
              <a:pPr>
                <a:lnSpc>
                  <a:spcPct val="80000"/>
                </a:lnSpc>
              </a:pPr>
              <a:t>40</a:t>
            </a:fld>
            <a:endParaRPr lang="fr-FR" altLang="fr-FR" sz="12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85AFD61-3840-430C-9025-948E6AE1ACF1}"/>
              </a:ext>
            </a:extLst>
          </p:cNvPr>
          <p:cNvSpPr>
            <a:spLocks noGrp="1"/>
          </p:cNvSpPr>
          <p:nvPr>
            <p:ph type="title"/>
          </p:nvPr>
        </p:nvSpPr>
        <p:spPr>
          <a:xfrm>
            <a:off x="612775" y="228600"/>
            <a:ext cx="8153400" cy="990600"/>
          </a:xfrm>
        </p:spPr>
        <p:txBody>
          <a:bodyPr/>
          <a:lstStyle/>
          <a:p>
            <a:pPr algn="just" eaLnBrk="1" hangingPunct="1"/>
            <a:r>
              <a:rPr lang="fr-FR" altLang="fr-FR" sz="4000" b="1"/>
              <a:t>Les différents ordinateurs</a:t>
            </a:r>
          </a:p>
        </p:txBody>
      </p:sp>
      <p:sp>
        <p:nvSpPr>
          <p:cNvPr id="57347" name="Rectangle 3">
            <a:extLst>
              <a:ext uri="{FF2B5EF4-FFF2-40B4-BE49-F238E27FC236}">
                <a16:creationId xmlns:a16="http://schemas.microsoft.com/office/drawing/2014/main" id="{8834651D-3B1B-4997-A100-E88E6A743F93}"/>
              </a:ext>
            </a:extLst>
          </p:cNvPr>
          <p:cNvSpPr>
            <a:spLocks noGrp="1"/>
          </p:cNvSpPr>
          <p:nvPr>
            <p:ph sz="quarter" idx="1"/>
          </p:nvPr>
        </p:nvSpPr>
        <p:spPr>
          <a:xfrm>
            <a:off x="357188" y="1500188"/>
            <a:ext cx="8569325" cy="3929062"/>
          </a:xfrm>
        </p:spPr>
        <p:txBody>
          <a:bodyPr/>
          <a:lstStyle/>
          <a:p>
            <a:pPr algn="just" eaLnBrk="1" hangingPunct="1"/>
            <a:r>
              <a:rPr lang="fr-FR" altLang="fr-FR" sz="3200" b="1"/>
              <a:t>macro-ordinateurs: </a:t>
            </a:r>
            <a:r>
              <a:rPr lang="fr-FR" altLang="fr-FR" sz="2800"/>
              <a:t>plusieurs millions d’euros. Calculs scientifiques et serveurs.</a:t>
            </a:r>
          </a:p>
          <a:p>
            <a:pPr algn="just" eaLnBrk="1" hangingPunct="1"/>
            <a:r>
              <a:rPr lang="fr-FR" altLang="fr-FR" sz="3200" b="1"/>
              <a:t>mini-ordinateurs</a:t>
            </a:r>
            <a:r>
              <a:rPr lang="fr-FR" altLang="fr-FR" sz="3200"/>
              <a:t>: </a:t>
            </a:r>
            <a:r>
              <a:rPr lang="fr-FR" altLang="fr-FR" sz="2800"/>
              <a:t>idem en moins grand. De nombreux terminaux (clavier+écran) peuvent y être reliés</a:t>
            </a:r>
          </a:p>
          <a:p>
            <a:pPr algn="just" eaLnBrk="1" hangingPunct="1"/>
            <a:r>
              <a:rPr lang="fr-FR" altLang="fr-FR" sz="3200" b="1"/>
              <a:t>station de travail</a:t>
            </a:r>
            <a:r>
              <a:rPr lang="fr-FR" altLang="fr-FR" sz="3200"/>
              <a:t>: </a:t>
            </a:r>
            <a:r>
              <a:rPr lang="fr-FR" altLang="fr-FR" sz="2800"/>
              <a:t>puissants ordinateurs individuels. Technologie différente des micro-ordinateurs: multiprocesseurs, processeurs plus puissants.</a:t>
            </a:r>
            <a:endParaRPr lang="fr-FR" altLang="fr-FR" sz="2800" b="1"/>
          </a:p>
        </p:txBody>
      </p:sp>
      <p:sp>
        <p:nvSpPr>
          <p:cNvPr id="4" name="Espace réservé du numéro de diapositive 3">
            <a:extLst>
              <a:ext uri="{FF2B5EF4-FFF2-40B4-BE49-F238E27FC236}">
                <a16:creationId xmlns:a16="http://schemas.microsoft.com/office/drawing/2014/main" id="{192EB79D-C0F2-411B-A0D8-1E59D364DC8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B3431E26-6F43-4114-A9DD-082E981EB70C}" type="slidenum">
              <a:rPr lang="fr-FR" altLang="fr-FR" sz="1200">
                <a:solidFill>
                  <a:srgbClr val="FFFFFF"/>
                </a:solidFill>
              </a:rPr>
              <a:pPr>
                <a:lnSpc>
                  <a:spcPct val="80000"/>
                </a:lnSpc>
              </a:pPr>
              <a:t>41</a:t>
            </a:fld>
            <a:endParaRPr lang="fr-FR" altLang="fr-FR" sz="12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08381EC-9815-48E3-82D0-D3235CB12C30}"/>
              </a:ext>
            </a:extLst>
          </p:cNvPr>
          <p:cNvSpPr>
            <a:spLocks noGrp="1"/>
          </p:cNvSpPr>
          <p:nvPr>
            <p:ph type="title"/>
          </p:nvPr>
        </p:nvSpPr>
        <p:spPr>
          <a:xfrm>
            <a:off x="612775" y="228600"/>
            <a:ext cx="8153400" cy="990600"/>
          </a:xfrm>
        </p:spPr>
        <p:txBody>
          <a:bodyPr/>
          <a:lstStyle/>
          <a:p>
            <a:pPr eaLnBrk="1" hangingPunct="1"/>
            <a:r>
              <a:rPr lang="fr-FR" altLang="fr-FR" sz="4000" b="1"/>
              <a:t>Les différents ordinateurs</a:t>
            </a:r>
          </a:p>
        </p:txBody>
      </p:sp>
      <p:sp>
        <p:nvSpPr>
          <p:cNvPr id="58371" name="Rectangle 3">
            <a:extLst>
              <a:ext uri="{FF2B5EF4-FFF2-40B4-BE49-F238E27FC236}">
                <a16:creationId xmlns:a16="http://schemas.microsoft.com/office/drawing/2014/main" id="{857CF57B-482D-41EF-9DAB-5650D9733A1E}"/>
              </a:ext>
            </a:extLst>
          </p:cNvPr>
          <p:cNvSpPr>
            <a:spLocks noGrp="1"/>
          </p:cNvSpPr>
          <p:nvPr>
            <p:ph sz="quarter" idx="1"/>
          </p:nvPr>
        </p:nvSpPr>
        <p:spPr>
          <a:xfrm>
            <a:off x="685800" y="1484313"/>
            <a:ext cx="8278813" cy="5040312"/>
          </a:xfrm>
        </p:spPr>
        <p:txBody>
          <a:bodyPr/>
          <a:lstStyle/>
          <a:p>
            <a:pPr algn="just" eaLnBrk="1" hangingPunct="1">
              <a:buFontTx/>
              <a:buNone/>
            </a:pPr>
            <a:r>
              <a:rPr lang="fr-FR" altLang="fr-FR" b="1"/>
              <a:t>Micro-ordinateur </a:t>
            </a:r>
          </a:p>
          <a:p>
            <a:pPr algn="just" eaLnBrk="1" hangingPunct="1"/>
            <a:r>
              <a:rPr lang="fr-FR" altLang="fr-FR"/>
              <a:t>Un micro-ordinateur, c'est un système électronique de manipulation de données (caractères alphanumériques, graphiques, images, sons, images animées), rapide, précis, conçu et organisé pour représenter des données, les traiter et produire des résultats, le tout conformément à une série d'instructions appelée programme. </a:t>
            </a:r>
          </a:p>
        </p:txBody>
      </p:sp>
      <p:sp>
        <p:nvSpPr>
          <p:cNvPr id="4" name="Espace réservé du numéro de diapositive 3">
            <a:extLst>
              <a:ext uri="{FF2B5EF4-FFF2-40B4-BE49-F238E27FC236}">
                <a16:creationId xmlns:a16="http://schemas.microsoft.com/office/drawing/2014/main" id="{576C0A60-0D16-40D5-8962-0DD9D622462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A2270923-D79E-4FDD-BFEC-C0E9AD5FD586}" type="slidenum">
              <a:rPr lang="fr-FR" altLang="fr-FR" sz="1200">
                <a:solidFill>
                  <a:srgbClr val="FFFFFF"/>
                </a:solidFill>
              </a:rPr>
              <a:pPr>
                <a:lnSpc>
                  <a:spcPct val="80000"/>
                </a:lnSpc>
              </a:pPr>
              <a:t>42</a:t>
            </a:fld>
            <a:endParaRPr lang="fr-FR" altLang="fr-FR" sz="12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ED8D04F-DE78-4C11-AF90-BF4D39C73C9E}"/>
              </a:ext>
            </a:extLst>
          </p:cNvPr>
          <p:cNvSpPr>
            <a:spLocks noGrp="1"/>
          </p:cNvSpPr>
          <p:nvPr>
            <p:ph type="title"/>
          </p:nvPr>
        </p:nvSpPr>
        <p:spPr>
          <a:xfrm>
            <a:off x="612775" y="228600"/>
            <a:ext cx="8153400" cy="990600"/>
          </a:xfrm>
        </p:spPr>
        <p:txBody>
          <a:bodyPr/>
          <a:lstStyle/>
          <a:p>
            <a:pPr eaLnBrk="1" hangingPunct="1"/>
            <a:r>
              <a:rPr lang="fr-FR" altLang="fr-FR" sz="4000" b="1"/>
              <a:t>Types d’ordinateur</a:t>
            </a:r>
          </a:p>
        </p:txBody>
      </p:sp>
      <p:sp>
        <p:nvSpPr>
          <p:cNvPr id="59395" name="Rectangle 3">
            <a:extLst>
              <a:ext uri="{FF2B5EF4-FFF2-40B4-BE49-F238E27FC236}">
                <a16:creationId xmlns:a16="http://schemas.microsoft.com/office/drawing/2014/main" id="{7FD00056-0298-4206-B365-FA7317D96963}"/>
              </a:ext>
            </a:extLst>
          </p:cNvPr>
          <p:cNvSpPr>
            <a:spLocks noGrp="1"/>
          </p:cNvSpPr>
          <p:nvPr>
            <p:ph sz="quarter" idx="1"/>
          </p:nvPr>
        </p:nvSpPr>
        <p:spPr>
          <a:xfrm>
            <a:off x="612775" y="1600200"/>
            <a:ext cx="8153400" cy="4495800"/>
          </a:xfrm>
        </p:spPr>
        <p:txBody>
          <a:bodyPr/>
          <a:lstStyle/>
          <a:p>
            <a:pPr eaLnBrk="1" hangingPunct="1">
              <a:lnSpc>
                <a:spcPct val="90000"/>
              </a:lnSpc>
            </a:pPr>
            <a:r>
              <a:rPr lang="fr-FR" altLang="fr-FR" sz="2800"/>
              <a:t>Amiga </a:t>
            </a:r>
          </a:p>
          <a:p>
            <a:pPr eaLnBrk="1" hangingPunct="1">
              <a:lnSpc>
                <a:spcPct val="90000"/>
              </a:lnSpc>
            </a:pPr>
            <a:r>
              <a:rPr lang="fr-FR" altLang="fr-FR" sz="2800"/>
              <a:t>Atari </a:t>
            </a:r>
          </a:p>
          <a:p>
            <a:pPr eaLnBrk="1" hangingPunct="1">
              <a:lnSpc>
                <a:spcPct val="90000"/>
              </a:lnSpc>
            </a:pPr>
            <a:r>
              <a:rPr lang="fr-FR" altLang="fr-FR" sz="2800"/>
              <a:t>Apple Macintosh </a:t>
            </a:r>
          </a:p>
          <a:p>
            <a:pPr eaLnBrk="1" hangingPunct="1">
              <a:lnSpc>
                <a:spcPct val="90000"/>
              </a:lnSpc>
            </a:pPr>
            <a:r>
              <a:rPr lang="fr-FR" altLang="fr-FR" sz="2800"/>
              <a:t>stations Alpha </a:t>
            </a:r>
          </a:p>
          <a:p>
            <a:pPr eaLnBrk="1" hangingPunct="1">
              <a:lnSpc>
                <a:spcPct val="90000"/>
              </a:lnSpc>
            </a:pPr>
            <a:r>
              <a:rPr lang="fr-FR" altLang="fr-FR" sz="2800"/>
              <a:t>stations SUN </a:t>
            </a:r>
          </a:p>
          <a:p>
            <a:pPr eaLnBrk="1" hangingPunct="1">
              <a:lnSpc>
                <a:spcPct val="90000"/>
              </a:lnSpc>
            </a:pPr>
            <a:r>
              <a:rPr lang="fr-FR" altLang="fr-FR" sz="2800"/>
              <a:t>stations Silicon Graphics </a:t>
            </a:r>
          </a:p>
          <a:p>
            <a:pPr eaLnBrk="1" hangingPunct="1">
              <a:lnSpc>
                <a:spcPct val="90000"/>
              </a:lnSpc>
            </a:pPr>
            <a:r>
              <a:rPr lang="fr-FR" altLang="fr-FR" sz="2800"/>
              <a:t>PC et Mac</a:t>
            </a:r>
          </a:p>
          <a:p>
            <a:pPr eaLnBrk="1" hangingPunct="1">
              <a:lnSpc>
                <a:spcPct val="90000"/>
              </a:lnSpc>
            </a:pPr>
            <a:r>
              <a:rPr lang="fr-FR" altLang="fr-FR" sz="2800"/>
              <a:t>le marché de la micro-informatique se partage entre les PC et les Macintosh d'Apple. </a:t>
            </a:r>
          </a:p>
        </p:txBody>
      </p:sp>
      <p:sp>
        <p:nvSpPr>
          <p:cNvPr id="4" name="Espace réservé du numéro de diapositive 3">
            <a:extLst>
              <a:ext uri="{FF2B5EF4-FFF2-40B4-BE49-F238E27FC236}">
                <a16:creationId xmlns:a16="http://schemas.microsoft.com/office/drawing/2014/main" id="{60F837DA-24D5-4B01-9B2E-14ED3CB5373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2821241-5255-4508-833B-0CFE399EAF55}" type="slidenum">
              <a:rPr lang="fr-FR" altLang="fr-FR" sz="1200">
                <a:solidFill>
                  <a:srgbClr val="FFFFFF"/>
                </a:solidFill>
              </a:rPr>
              <a:pPr>
                <a:lnSpc>
                  <a:spcPct val="80000"/>
                </a:lnSpc>
              </a:pPr>
              <a:t>43</a:t>
            </a:fld>
            <a:endParaRPr lang="fr-FR" altLang="fr-FR" sz="12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86508F2-D14B-4459-A7DD-DB3BBD30F762}"/>
              </a:ext>
            </a:extLst>
          </p:cNvPr>
          <p:cNvSpPr>
            <a:spLocks noGrp="1"/>
          </p:cNvSpPr>
          <p:nvPr>
            <p:ph type="title"/>
          </p:nvPr>
        </p:nvSpPr>
        <p:spPr>
          <a:xfrm>
            <a:off x="612775" y="228600"/>
            <a:ext cx="8153400" cy="990600"/>
          </a:xfrm>
        </p:spPr>
        <p:txBody>
          <a:bodyPr/>
          <a:lstStyle/>
          <a:p>
            <a:pPr eaLnBrk="1" hangingPunct="1"/>
            <a:r>
              <a:rPr lang="fr-FR" altLang="fr-FR" sz="4000" b="1"/>
              <a:t>Le PC</a:t>
            </a:r>
          </a:p>
        </p:txBody>
      </p:sp>
      <p:sp>
        <p:nvSpPr>
          <p:cNvPr id="60419" name="Rectangle 3">
            <a:extLst>
              <a:ext uri="{FF2B5EF4-FFF2-40B4-BE49-F238E27FC236}">
                <a16:creationId xmlns:a16="http://schemas.microsoft.com/office/drawing/2014/main" id="{A47DC9C2-EC60-469E-8B1A-229817911591}"/>
              </a:ext>
            </a:extLst>
          </p:cNvPr>
          <p:cNvSpPr>
            <a:spLocks noGrp="1"/>
          </p:cNvSpPr>
          <p:nvPr>
            <p:ph sz="quarter" idx="1"/>
          </p:nvPr>
        </p:nvSpPr>
        <p:spPr>
          <a:xfrm>
            <a:off x="611188" y="2852738"/>
            <a:ext cx="8281987" cy="3816350"/>
          </a:xfrm>
        </p:spPr>
        <p:txBody>
          <a:bodyPr/>
          <a:lstStyle/>
          <a:p>
            <a:pPr algn="just" eaLnBrk="1" hangingPunct="1">
              <a:lnSpc>
                <a:spcPct val="90000"/>
              </a:lnSpc>
            </a:pPr>
            <a:r>
              <a:rPr lang="fr-FR" altLang="fr-FR"/>
              <a:t>IBM propose des </a:t>
            </a:r>
            <a:r>
              <a:rPr lang="fr-FR" altLang="fr-FR" b="1"/>
              <a:t>normes </a:t>
            </a:r>
            <a:r>
              <a:rPr lang="fr-FR" altLang="fr-FR"/>
              <a:t>pour son PC à la fin des années 80. </a:t>
            </a:r>
          </a:p>
          <a:p>
            <a:pPr algn="just" eaLnBrk="1" hangingPunct="1">
              <a:lnSpc>
                <a:spcPct val="90000"/>
              </a:lnSpc>
            </a:pPr>
            <a:r>
              <a:rPr lang="fr-FR" altLang="fr-FR"/>
              <a:t>Ces normes ne sont pas légalement protégées : d’autres constructeurs peuvent les suivre,  ils créent des ordinateurs « </a:t>
            </a:r>
            <a:r>
              <a:rPr lang="fr-FR" altLang="fr-FR" b="1"/>
              <a:t>compatibles PC</a:t>
            </a:r>
            <a:r>
              <a:rPr lang="fr-FR" altLang="fr-FR"/>
              <a:t> ».</a:t>
            </a:r>
          </a:p>
          <a:p>
            <a:pPr algn="just" eaLnBrk="1" hangingPunct="1">
              <a:lnSpc>
                <a:spcPct val="90000"/>
              </a:lnSpc>
            </a:pPr>
            <a:r>
              <a:rPr lang="fr-FR" altLang="fr-FR"/>
              <a:t>Le système d’Exploitation est au départ </a:t>
            </a:r>
            <a:r>
              <a:rPr lang="fr-FR" altLang="fr-FR" b="1"/>
              <a:t>MS-DOS</a:t>
            </a:r>
            <a:r>
              <a:rPr lang="fr-FR" altLang="fr-FR"/>
              <a:t> </a:t>
            </a:r>
            <a:r>
              <a:rPr lang="fr-FR" altLang="fr-FR" sz="2400"/>
              <a:t>(ordre donnés par lignes de commande, pas d'interface graphique type Explorateur Windows)</a:t>
            </a:r>
            <a:endParaRPr lang="fr-FR" altLang="fr-FR"/>
          </a:p>
        </p:txBody>
      </p:sp>
      <p:pic>
        <p:nvPicPr>
          <p:cNvPr id="60420" name="Picture 4" descr="Un ordinateur">
            <a:extLst>
              <a:ext uri="{FF2B5EF4-FFF2-40B4-BE49-F238E27FC236}">
                <a16:creationId xmlns:a16="http://schemas.microsoft.com/office/drawing/2014/main" id="{9AC83AA3-CA1C-48C4-95D7-F32D3A009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0"/>
            <a:ext cx="3455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B9509810-5068-425F-B5F3-A8E37D40D03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B3A078E-0A8F-4C7C-A8C0-7772AE4486D4}" type="slidenum">
              <a:rPr lang="fr-FR" altLang="fr-FR" sz="1200">
                <a:solidFill>
                  <a:srgbClr val="FFFFFF"/>
                </a:solidFill>
              </a:rPr>
              <a:pPr>
                <a:lnSpc>
                  <a:spcPct val="80000"/>
                </a:lnSpc>
              </a:pPr>
              <a:t>44</a:t>
            </a:fld>
            <a:endParaRPr lang="fr-FR" altLang="fr-FR" sz="12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4976581-B70D-482B-9BFF-06312882F95C}"/>
              </a:ext>
            </a:extLst>
          </p:cNvPr>
          <p:cNvSpPr>
            <a:spLocks noGrp="1"/>
          </p:cNvSpPr>
          <p:nvPr>
            <p:ph type="title"/>
          </p:nvPr>
        </p:nvSpPr>
        <p:spPr>
          <a:xfrm>
            <a:off x="642938" y="285750"/>
            <a:ext cx="7772400" cy="731838"/>
          </a:xfrm>
        </p:spPr>
        <p:txBody>
          <a:bodyPr/>
          <a:lstStyle/>
          <a:p>
            <a:pPr eaLnBrk="1" hangingPunct="1"/>
            <a:r>
              <a:rPr lang="fr-FR" altLang="fr-FR" sz="4000" b="1"/>
              <a:t>L’ordinateur portable</a:t>
            </a:r>
          </a:p>
        </p:txBody>
      </p:sp>
      <p:sp>
        <p:nvSpPr>
          <p:cNvPr id="61443" name="Rectangle 3">
            <a:extLst>
              <a:ext uri="{FF2B5EF4-FFF2-40B4-BE49-F238E27FC236}">
                <a16:creationId xmlns:a16="http://schemas.microsoft.com/office/drawing/2014/main" id="{6E926776-9D45-430A-8B28-54C5D734D8AD}"/>
              </a:ext>
            </a:extLst>
          </p:cNvPr>
          <p:cNvSpPr>
            <a:spLocks noGrp="1"/>
          </p:cNvSpPr>
          <p:nvPr>
            <p:ph sz="quarter" idx="1"/>
          </p:nvPr>
        </p:nvSpPr>
        <p:spPr>
          <a:xfrm>
            <a:off x="285750" y="1571625"/>
            <a:ext cx="8640763" cy="1643063"/>
          </a:xfrm>
        </p:spPr>
        <p:txBody>
          <a:bodyPr/>
          <a:lstStyle/>
          <a:p>
            <a:pPr algn="just" eaLnBrk="1" hangingPunct="1"/>
            <a:r>
              <a:rPr lang="fr-FR" altLang="fr-FR"/>
              <a:t>Un </a:t>
            </a:r>
            <a:r>
              <a:rPr lang="fr-FR" altLang="fr-FR" b="1"/>
              <a:t>ordinateur portable</a:t>
            </a:r>
            <a:r>
              <a:rPr lang="fr-FR" altLang="fr-FR"/>
              <a:t> (en anglais, </a:t>
            </a:r>
            <a:r>
              <a:rPr lang="fr-FR" altLang="fr-FR" i="1"/>
              <a:t>laptop</a:t>
            </a:r>
            <a:r>
              <a:rPr lang="fr-FR" altLang="fr-FR"/>
              <a:t>) est un </a:t>
            </a:r>
            <a:r>
              <a:rPr lang="fr-FR" altLang="fr-FR" b="1"/>
              <a:t>ordinateur personnel </a:t>
            </a:r>
            <a:r>
              <a:rPr lang="fr-FR" altLang="fr-FR"/>
              <a:t>qui, de par sa taille et son poids, peut être transporté facilement et utilisable partout.</a:t>
            </a:r>
          </a:p>
        </p:txBody>
      </p:sp>
      <p:pic>
        <p:nvPicPr>
          <p:cNvPr id="61444" name="Picture 4" descr="Ordinateur portable français">
            <a:hlinkClick r:id="rId2" tooltip="Ordinateur portable français"/>
            <a:extLst>
              <a:ext uri="{FF2B5EF4-FFF2-40B4-BE49-F238E27FC236}">
                <a16:creationId xmlns:a16="http://schemas.microsoft.com/office/drawing/2014/main" id="{FB958B4B-2AA5-427D-9481-5FC9BEB5A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3222625"/>
            <a:ext cx="250031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3488B022-6A45-4D0F-BE44-97EFEE04FFC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33674905-754F-4290-A1DB-2358C4CCE1B4}" type="slidenum">
              <a:rPr lang="fr-FR" altLang="fr-FR" sz="1200">
                <a:solidFill>
                  <a:srgbClr val="FFFFFF"/>
                </a:solidFill>
              </a:rPr>
              <a:pPr>
                <a:lnSpc>
                  <a:spcPct val="80000"/>
                </a:lnSpc>
              </a:pPr>
              <a:t>45</a:t>
            </a:fld>
            <a:endParaRPr lang="fr-FR" altLang="fr-FR" sz="12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FCCF801-8FE8-4E1D-8E96-9FEFD6823500}"/>
              </a:ext>
            </a:extLst>
          </p:cNvPr>
          <p:cNvSpPr>
            <a:spLocks noGrp="1"/>
          </p:cNvSpPr>
          <p:nvPr>
            <p:ph type="title"/>
          </p:nvPr>
        </p:nvSpPr>
        <p:spPr>
          <a:xfrm>
            <a:off x="612775" y="228600"/>
            <a:ext cx="8153400" cy="990600"/>
          </a:xfrm>
        </p:spPr>
        <p:txBody>
          <a:bodyPr/>
          <a:lstStyle/>
          <a:p>
            <a:pPr eaLnBrk="1" hangingPunct="1"/>
            <a:r>
              <a:rPr lang="fr-FR" altLang="fr-FR" sz="4000" b="1"/>
              <a:t>Apple, Mac</a:t>
            </a:r>
          </a:p>
        </p:txBody>
      </p:sp>
      <p:sp>
        <p:nvSpPr>
          <p:cNvPr id="62467" name="Rectangle 3">
            <a:extLst>
              <a:ext uri="{FF2B5EF4-FFF2-40B4-BE49-F238E27FC236}">
                <a16:creationId xmlns:a16="http://schemas.microsoft.com/office/drawing/2014/main" id="{3D3CC8CE-1EF1-46AB-A083-4584DF5FB349}"/>
              </a:ext>
            </a:extLst>
          </p:cNvPr>
          <p:cNvSpPr>
            <a:spLocks noGrp="1"/>
          </p:cNvSpPr>
          <p:nvPr>
            <p:ph sz="quarter" idx="1"/>
          </p:nvPr>
        </p:nvSpPr>
        <p:spPr>
          <a:xfrm>
            <a:off x="612775" y="1600200"/>
            <a:ext cx="8153400" cy="4495800"/>
          </a:xfrm>
        </p:spPr>
        <p:txBody>
          <a:bodyPr/>
          <a:lstStyle/>
          <a:p>
            <a:pPr eaLnBrk="1" hangingPunct="1"/>
            <a:r>
              <a:rPr lang="fr-FR" altLang="fr-FR" b="1"/>
              <a:t>1976</a:t>
            </a:r>
            <a:r>
              <a:rPr lang="fr-FR" altLang="fr-FR"/>
              <a:t> : Steve Wozniak et Steve Jobs créent la société Apple Computer pour commercialiser leur ordinateur (Apple I)</a:t>
            </a:r>
          </a:p>
          <a:p>
            <a:pPr eaLnBrk="1" hangingPunct="1"/>
            <a:r>
              <a:rPr lang="fr-FR" altLang="fr-FR" b="1"/>
              <a:t>1980</a:t>
            </a:r>
            <a:r>
              <a:rPr lang="fr-FR" altLang="fr-FR"/>
              <a:t> : succès commercial de l'Apple II</a:t>
            </a:r>
          </a:p>
          <a:p>
            <a:pPr eaLnBrk="1" hangingPunct="1"/>
            <a:endParaRPr lang="fr-FR" altLang="fr-FR"/>
          </a:p>
        </p:txBody>
      </p:sp>
      <p:pic>
        <p:nvPicPr>
          <p:cNvPr id="62468" name="Picture 4" descr="IIe">
            <a:extLst>
              <a:ext uri="{FF2B5EF4-FFF2-40B4-BE49-F238E27FC236}">
                <a16:creationId xmlns:a16="http://schemas.microsoft.com/office/drawing/2014/main" id="{1C9DAD18-466F-42E6-9643-57806BD5E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221163"/>
            <a:ext cx="3384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383C2306-48F4-4E3D-A141-49EB2278C4D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923F5BF-2254-4938-A0F4-10DFF669A95E}" type="slidenum">
              <a:rPr lang="fr-FR" altLang="fr-FR" sz="1200">
                <a:solidFill>
                  <a:srgbClr val="FFFFFF"/>
                </a:solidFill>
              </a:rPr>
              <a:pPr>
                <a:lnSpc>
                  <a:spcPct val="80000"/>
                </a:lnSpc>
              </a:pPr>
              <a:t>46</a:t>
            </a:fld>
            <a:endParaRPr lang="fr-FR" altLang="fr-FR" sz="12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9F785D6-9251-4F86-A955-571BFA1AA233}"/>
              </a:ext>
            </a:extLst>
          </p:cNvPr>
          <p:cNvSpPr>
            <a:spLocks noGrp="1"/>
          </p:cNvSpPr>
          <p:nvPr>
            <p:ph type="title"/>
          </p:nvPr>
        </p:nvSpPr>
        <p:spPr>
          <a:xfrm>
            <a:off x="612775" y="228600"/>
            <a:ext cx="8153400" cy="990600"/>
          </a:xfrm>
        </p:spPr>
        <p:txBody>
          <a:bodyPr/>
          <a:lstStyle/>
          <a:p>
            <a:pPr eaLnBrk="1" hangingPunct="1"/>
            <a:r>
              <a:rPr lang="fr-FR" altLang="fr-FR" sz="4000" b="1"/>
              <a:t>Apple</a:t>
            </a:r>
            <a:r>
              <a:rPr lang="fr-FR" altLang="fr-FR" sz="4000"/>
              <a:t>, </a:t>
            </a:r>
            <a:r>
              <a:rPr lang="fr-FR" altLang="fr-FR" sz="4000" b="1"/>
              <a:t>Mac</a:t>
            </a:r>
          </a:p>
        </p:txBody>
      </p:sp>
      <p:sp>
        <p:nvSpPr>
          <p:cNvPr id="63491" name="Rectangle 3">
            <a:extLst>
              <a:ext uri="{FF2B5EF4-FFF2-40B4-BE49-F238E27FC236}">
                <a16:creationId xmlns:a16="http://schemas.microsoft.com/office/drawing/2014/main" id="{CCB8C281-4034-4087-8AA0-CB0B637E22F7}"/>
              </a:ext>
            </a:extLst>
          </p:cNvPr>
          <p:cNvSpPr>
            <a:spLocks noGrp="1"/>
          </p:cNvSpPr>
          <p:nvPr>
            <p:ph sz="quarter" idx="1"/>
          </p:nvPr>
        </p:nvSpPr>
        <p:spPr>
          <a:xfrm>
            <a:off x="612775" y="1600200"/>
            <a:ext cx="8153400" cy="4495800"/>
          </a:xfrm>
        </p:spPr>
        <p:txBody>
          <a:bodyPr/>
          <a:lstStyle/>
          <a:p>
            <a:pPr eaLnBrk="1" hangingPunct="1"/>
            <a:r>
              <a:rPr lang="fr-FR" altLang="fr-FR" b="1"/>
              <a:t>1983</a:t>
            </a:r>
            <a:r>
              <a:rPr lang="fr-FR" altLang="fr-FR"/>
              <a:t> : l'Apple IIe introduit le </a:t>
            </a:r>
            <a:r>
              <a:rPr lang="fr-FR" altLang="fr-FR" b="1"/>
              <a:t>GUI</a:t>
            </a:r>
            <a:r>
              <a:rPr lang="fr-FR" altLang="fr-FR"/>
              <a:t> (graphical user interface), </a:t>
            </a:r>
            <a:r>
              <a:rPr lang="fr-FR" altLang="fr-FR" sz="2800"/>
              <a:t>système de fenêtres pour la manipulation des programmes et fichiers. Inspiré des travaux de la société Xerox. </a:t>
            </a:r>
          </a:p>
          <a:p>
            <a:pPr eaLnBrk="1" hangingPunct="1"/>
            <a:r>
              <a:rPr lang="fr-FR" altLang="fr-FR" b="1"/>
              <a:t>1984</a:t>
            </a:r>
            <a:r>
              <a:rPr lang="fr-FR" altLang="fr-FR"/>
              <a:t> : sortie du Macintosh</a:t>
            </a:r>
          </a:p>
          <a:p>
            <a:pPr eaLnBrk="1" hangingPunct="1"/>
            <a:endParaRPr lang="fr-FR" altLang="fr-FR"/>
          </a:p>
        </p:txBody>
      </p:sp>
      <p:pic>
        <p:nvPicPr>
          <p:cNvPr id="63492" name="Picture 4" descr="128k">
            <a:extLst>
              <a:ext uri="{FF2B5EF4-FFF2-40B4-BE49-F238E27FC236}">
                <a16:creationId xmlns:a16="http://schemas.microsoft.com/office/drawing/2014/main" id="{C886704F-3BEB-4160-AB82-60E934597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789363"/>
            <a:ext cx="309721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329B8B24-7537-4152-8505-8A0D8619E09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BCE9B3B-9AC3-49D8-AD72-B6688CDDC46F}" type="slidenum">
              <a:rPr lang="fr-FR" altLang="fr-FR" sz="1200">
                <a:solidFill>
                  <a:srgbClr val="FFFFFF"/>
                </a:solidFill>
              </a:rPr>
              <a:pPr>
                <a:lnSpc>
                  <a:spcPct val="80000"/>
                </a:lnSpc>
              </a:pPr>
              <a:t>47</a:t>
            </a:fld>
            <a:endParaRPr lang="fr-FR" altLang="fr-FR" sz="120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8F3FBAE-F4A0-48BD-BCD0-4A406164C152}"/>
              </a:ext>
            </a:extLst>
          </p:cNvPr>
          <p:cNvSpPr>
            <a:spLocks noGrp="1" noChangeArrowheads="1"/>
          </p:cNvSpPr>
          <p:nvPr>
            <p:ph type="title"/>
          </p:nvPr>
        </p:nvSpPr>
        <p:spPr>
          <a:xfrm>
            <a:off x="685800" y="260350"/>
            <a:ext cx="7772400" cy="792163"/>
          </a:xfrm>
        </p:spPr>
        <p:txBody>
          <a:bodyPr>
            <a:normAutofit fontScale="90000"/>
          </a:bodyPr>
          <a:lstStyle/>
          <a:p>
            <a:pPr eaLnBrk="1" fontAlgn="auto" hangingPunct="1">
              <a:spcAft>
                <a:spcPts val="0"/>
              </a:spcAft>
              <a:defRPr/>
            </a:pPr>
            <a:br>
              <a:rPr lang="fr-FR" sz="4000" b="1"/>
            </a:br>
            <a:r>
              <a:rPr lang="fr-FR" sz="4000" b="1"/>
              <a:t>Structure générale de l'ordinateur</a:t>
            </a:r>
            <a:br>
              <a:rPr lang="fr-FR" sz="4000"/>
            </a:br>
            <a:endParaRPr lang="fr-FR" sz="4000"/>
          </a:p>
        </p:txBody>
      </p:sp>
      <p:sp>
        <p:nvSpPr>
          <p:cNvPr id="64515" name="Rectangle 3">
            <a:extLst>
              <a:ext uri="{FF2B5EF4-FFF2-40B4-BE49-F238E27FC236}">
                <a16:creationId xmlns:a16="http://schemas.microsoft.com/office/drawing/2014/main" id="{C532BB4E-CFB0-47CF-B243-40672001762B}"/>
              </a:ext>
            </a:extLst>
          </p:cNvPr>
          <p:cNvSpPr>
            <a:spLocks noGrp="1"/>
          </p:cNvSpPr>
          <p:nvPr>
            <p:ph sz="quarter" idx="1"/>
          </p:nvPr>
        </p:nvSpPr>
        <p:spPr>
          <a:xfrm>
            <a:off x="428625" y="1601788"/>
            <a:ext cx="8208963" cy="4613275"/>
          </a:xfrm>
        </p:spPr>
        <p:txBody>
          <a:bodyPr/>
          <a:lstStyle/>
          <a:p>
            <a:pPr algn="just" eaLnBrk="1" hangingPunct="1">
              <a:buFontTx/>
              <a:buNone/>
            </a:pPr>
            <a:r>
              <a:rPr lang="fr-FR" altLang="fr-FR"/>
              <a:t>	Un ordinateur est composé essentiellement, sur le plan du </a:t>
            </a:r>
            <a:r>
              <a:rPr lang="fr-FR" altLang="fr-FR" b="1"/>
              <a:t>matériel ("hardware")</a:t>
            </a:r>
            <a:r>
              <a:rPr lang="fr-FR" altLang="fr-FR"/>
              <a:t> :</a:t>
            </a:r>
          </a:p>
          <a:p>
            <a:pPr algn="just" eaLnBrk="1" hangingPunct="1"/>
            <a:r>
              <a:rPr lang="fr-FR" altLang="fr-FR"/>
              <a:t> </a:t>
            </a:r>
            <a:r>
              <a:rPr lang="fr-FR" altLang="fr-FR" b="1"/>
              <a:t>de composants internes </a:t>
            </a:r>
            <a:endParaRPr lang="fr-FR" altLang="fr-FR"/>
          </a:p>
          <a:p>
            <a:pPr lvl="1" algn="just" eaLnBrk="1" hangingPunct="1"/>
            <a:r>
              <a:rPr lang="fr-FR" altLang="fr-FR" b="1"/>
              <a:t>une alimentation (</a:t>
            </a:r>
            <a:r>
              <a:rPr lang="fr-FR" altLang="fr-FR" b="1" i="1"/>
              <a:t>power supply</a:t>
            </a:r>
            <a:r>
              <a:rPr lang="fr-FR" altLang="fr-FR" b="1"/>
              <a:t>);</a:t>
            </a:r>
            <a:endParaRPr lang="fr-FR" altLang="fr-FR"/>
          </a:p>
          <a:p>
            <a:pPr lvl="1" algn="just" eaLnBrk="1" hangingPunct="1"/>
            <a:r>
              <a:rPr lang="fr-FR" altLang="fr-FR" b="1"/>
              <a:t>une carte-mère (</a:t>
            </a:r>
            <a:r>
              <a:rPr lang="fr-FR" altLang="fr-FR" b="1" i="1"/>
              <a:t>motherboard</a:t>
            </a:r>
            <a:r>
              <a:rPr lang="fr-FR" altLang="fr-FR" b="1"/>
              <a:t>) qui comprend :</a:t>
            </a:r>
          </a:p>
          <a:p>
            <a:pPr lvl="2" algn="just" eaLnBrk="1" hangingPunct="1"/>
            <a:r>
              <a:rPr lang="fr-FR" altLang="fr-FR" b="1"/>
              <a:t>un microprocesseur qui contient l’unité centrale de traitement (UCT ou </a:t>
            </a:r>
            <a:r>
              <a:rPr lang="fr-FR" altLang="fr-FR" b="1" i="1"/>
              <a:t>CPU</a:t>
            </a:r>
            <a:r>
              <a:rPr lang="fr-FR" altLang="fr-FR" b="1"/>
              <a:t>), </a:t>
            </a:r>
          </a:p>
          <a:p>
            <a:pPr lvl="2" algn="just" eaLnBrk="1" hangingPunct="1"/>
            <a:r>
              <a:rPr lang="fr-FR" altLang="fr-FR" b="1"/>
              <a:t>les mémoires internes (</a:t>
            </a:r>
            <a:r>
              <a:rPr lang="fr-FR" altLang="fr-FR" b="1" i="1"/>
              <a:t>RAM</a:t>
            </a:r>
            <a:r>
              <a:rPr lang="fr-FR" altLang="fr-FR" b="1"/>
              <a:t> et </a:t>
            </a:r>
            <a:r>
              <a:rPr lang="fr-FR" altLang="fr-FR" b="1" i="1"/>
              <a:t>ROM</a:t>
            </a:r>
            <a:r>
              <a:rPr lang="fr-FR" altLang="fr-FR" b="1"/>
              <a:t>),</a:t>
            </a:r>
          </a:p>
          <a:p>
            <a:pPr algn="just" eaLnBrk="1" hangingPunct="1"/>
            <a:endParaRPr lang="fr-FR" altLang="fr-FR"/>
          </a:p>
        </p:txBody>
      </p:sp>
      <p:sp>
        <p:nvSpPr>
          <p:cNvPr id="4" name="Espace réservé du numéro de diapositive 3">
            <a:extLst>
              <a:ext uri="{FF2B5EF4-FFF2-40B4-BE49-F238E27FC236}">
                <a16:creationId xmlns:a16="http://schemas.microsoft.com/office/drawing/2014/main" id="{696867DB-65C0-4907-991C-3B92057E702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05DD7DE-1AE9-451B-9BCA-DE9A30EA2AE7}" type="slidenum">
              <a:rPr lang="fr-FR" altLang="fr-FR" sz="1200">
                <a:solidFill>
                  <a:srgbClr val="FFFFFF"/>
                </a:solidFill>
              </a:rPr>
              <a:pPr>
                <a:lnSpc>
                  <a:spcPct val="80000"/>
                </a:lnSpc>
              </a:pPr>
              <a:t>48</a:t>
            </a:fld>
            <a:endParaRPr lang="fr-FR" altLang="fr-FR" sz="12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87C46CB-F856-4897-892F-8A7A6EF2D45E}"/>
              </a:ext>
            </a:extLst>
          </p:cNvPr>
          <p:cNvSpPr>
            <a:spLocks noGrp="1"/>
          </p:cNvSpPr>
          <p:nvPr>
            <p:ph type="title"/>
          </p:nvPr>
        </p:nvSpPr>
        <p:spPr>
          <a:xfrm>
            <a:off x="612775" y="228600"/>
            <a:ext cx="8153400" cy="990600"/>
          </a:xfrm>
        </p:spPr>
        <p:txBody>
          <a:bodyPr/>
          <a:lstStyle/>
          <a:p>
            <a:pPr eaLnBrk="1" hangingPunct="1"/>
            <a:r>
              <a:rPr lang="fr-FR" altLang="fr-FR" sz="4000" b="1"/>
              <a:t>Structure générale de l'ordinateur</a:t>
            </a:r>
          </a:p>
        </p:txBody>
      </p:sp>
      <p:sp>
        <p:nvSpPr>
          <p:cNvPr id="65539" name="Rectangle 3">
            <a:extLst>
              <a:ext uri="{FF2B5EF4-FFF2-40B4-BE49-F238E27FC236}">
                <a16:creationId xmlns:a16="http://schemas.microsoft.com/office/drawing/2014/main" id="{168A2BC0-C2CD-41D1-ADF2-CC1183C694A1}"/>
              </a:ext>
            </a:extLst>
          </p:cNvPr>
          <p:cNvSpPr>
            <a:spLocks noGrp="1"/>
          </p:cNvSpPr>
          <p:nvPr>
            <p:ph sz="quarter" idx="1"/>
          </p:nvPr>
        </p:nvSpPr>
        <p:spPr>
          <a:xfrm>
            <a:off x="612775" y="1600200"/>
            <a:ext cx="8153400" cy="4495800"/>
          </a:xfrm>
        </p:spPr>
        <p:txBody>
          <a:bodyPr/>
          <a:lstStyle/>
          <a:p>
            <a:pPr lvl="2" eaLnBrk="1" hangingPunct="1"/>
            <a:r>
              <a:rPr lang="fr-FR" altLang="fr-FR" sz="2800" b="1"/>
              <a:t>l’horloge interne</a:t>
            </a:r>
          </a:p>
          <a:p>
            <a:pPr lvl="2" eaLnBrk="1" hangingPunct="1"/>
            <a:r>
              <a:rPr lang="fr-FR" altLang="fr-FR" sz="2800" b="1"/>
              <a:t>les bus</a:t>
            </a:r>
          </a:p>
          <a:p>
            <a:pPr lvl="2" eaLnBrk="1" hangingPunct="1"/>
            <a:r>
              <a:rPr lang="fr-FR" altLang="fr-FR" sz="2800" b="1"/>
              <a:t>les fentes d’extension</a:t>
            </a:r>
            <a:endParaRPr lang="fr-FR" altLang="fr-FR" sz="2800"/>
          </a:p>
          <a:p>
            <a:pPr lvl="2" eaLnBrk="1" hangingPunct="1"/>
            <a:r>
              <a:rPr lang="fr-FR" altLang="fr-FR" sz="2800" b="1"/>
              <a:t>des ports d’entrée et de sortie</a:t>
            </a:r>
            <a:endParaRPr lang="fr-FR" altLang="fr-FR" sz="2800"/>
          </a:p>
          <a:p>
            <a:pPr lvl="2" eaLnBrk="1" hangingPunct="1"/>
            <a:r>
              <a:rPr lang="fr-FR" altLang="fr-FR" sz="2800" b="1"/>
              <a:t>des cartes à périphériques (internes)</a:t>
            </a:r>
          </a:p>
          <a:p>
            <a:pPr eaLnBrk="1" hangingPunct="1"/>
            <a:endParaRPr lang="fr-FR" altLang="fr-FR" sz="2800" b="1"/>
          </a:p>
          <a:p>
            <a:pPr eaLnBrk="1" hangingPunct="1"/>
            <a:r>
              <a:rPr lang="fr-FR" altLang="fr-FR" sz="2800" b="1"/>
              <a:t>Composants externes </a:t>
            </a:r>
          </a:p>
          <a:p>
            <a:pPr lvl="1" eaLnBrk="1" hangingPunct="1"/>
            <a:r>
              <a:rPr lang="fr-FR" altLang="fr-FR" sz="2800" b="1"/>
              <a:t>les périphériques.</a:t>
            </a:r>
            <a:r>
              <a:rPr lang="fr-FR" altLang="fr-FR" sz="2800"/>
              <a:t> </a:t>
            </a:r>
          </a:p>
        </p:txBody>
      </p:sp>
      <p:sp>
        <p:nvSpPr>
          <p:cNvPr id="4" name="Espace réservé du numéro de diapositive 3">
            <a:extLst>
              <a:ext uri="{FF2B5EF4-FFF2-40B4-BE49-F238E27FC236}">
                <a16:creationId xmlns:a16="http://schemas.microsoft.com/office/drawing/2014/main" id="{8B5589F4-CF6E-4C2C-BCFA-F6FDF9E2447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1C5667EA-45C5-4859-94A2-FD5B12E9170F}" type="slidenum">
              <a:rPr lang="fr-FR" altLang="fr-FR" sz="1200">
                <a:solidFill>
                  <a:srgbClr val="FFFFFF"/>
                </a:solidFill>
              </a:rPr>
              <a:pPr>
                <a:lnSpc>
                  <a:spcPct val="80000"/>
                </a:lnSpc>
              </a:pPr>
              <a:t>49</a:t>
            </a:fld>
            <a:endParaRPr lang="fr-FR" altLang="fr-FR"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85EBEAD4-D6FA-437A-92A9-1639DC0C6105}"/>
              </a:ext>
            </a:extLst>
          </p:cNvPr>
          <p:cNvSpPr>
            <a:spLocks noGrp="1"/>
          </p:cNvSpPr>
          <p:nvPr>
            <p:ph sz="quarter" idx="1"/>
          </p:nvPr>
        </p:nvSpPr>
        <p:spPr>
          <a:xfrm>
            <a:off x="395288" y="1500188"/>
            <a:ext cx="8497887" cy="5357812"/>
          </a:xfrm>
        </p:spPr>
        <p:txBody>
          <a:bodyPr/>
          <a:lstStyle/>
          <a:p>
            <a:pPr algn="ctr" eaLnBrk="1" hangingPunct="1">
              <a:lnSpc>
                <a:spcPct val="90000"/>
              </a:lnSpc>
              <a:buFontTx/>
              <a:buNone/>
            </a:pPr>
            <a:r>
              <a:rPr lang="fr-FR" altLang="fr-FR" sz="4000" b="1"/>
              <a:t>A quoi ça sert ?</a:t>
            </a:r>
          </a:p>
          <a:p>
            <a:pPr algn="just" eaLnBrk="1" hangingPunct="1">
              <a:lnSpc>
                <a:spcPct val="90000"/>
              </a:lnSpc>
              <a:buFont typeface="Wingdings" panose="05000000000000000000" pitchFamily="2" charset="2"/>
              <a:buNone/>
            </a:pPr>
            <a:endParaRPr lang="fr-FR" altLang="fr-FR" sz="1400"/>
          </a:p>
          <a:p>
            <a:pPr algn="just" eaLnBrk="1" hangingPunct="1">
              <a:lnSpc>
                <a:spcPct val="90000"/>
              </a:lnSpc>
            </a:pPr>
            <a:r>
              <a:rPr lang="fr-FR" altLang="fr-FR" sz="2800" b="1"/>
              <a:t>Communication </a:t>
            </a:r>
            <a:r>
              <a:rPr lang="fr-FR" altLang="fr-FR" sz="2800"/>
              <a:t>: Internet , Intranet, télétravail </a:t>
            </a:r>
          </a:p>
          <a:p>
            <a:pPr algn="just" eaLnBrk="1" hangingPunct="1">
              <a:lnSpc>
                <a:spcPct val="90000"/>
              </a:lnSpc>
            </a:pPr>
            <a:endParaRPr lang="fr-FR" altLang="fr-FR" sz="2800"/>
          </a:p>
          <a:p>
            <a:pPr algn="just" eaLnBrk="1" hangingPunct="1">
              <a:lnSpc>
                <a:spcPct val="90000"/>
              </a:lnSpc>
            </a:pPr>
            <a:r>
              <a:rPr lang="fr-FR" altLang="fr-FR" sz="2800" b="1"/>
              <a:t>Graphisme</a:t>
            </a:r>
            <a:r>
              <a:rPr lang="fr-FR" altLang="fr-FR" sz="2800"/>
              <a:t> : Reconnaissance de forme , météo, reconnaissance de code postal, génération d'images; </a:t>
            </a:r>
          </a:p>
          <a:p>
            <a:pPr algn="just" eaLnBrk="1" hangingPunct="1">
              <a:lnSpc>
                <a:spcPct val="90000"/>
              </a:lnSpc>
            </a:pPr>
            <a:endParaRPr lang="fr-FR" altLang="fr-FR" sz="2800"/>
          </a:p>
          <a:p>
            <a:pPr algn="just" eaLnBrk="1" hangingPunct="1">
              <a:lnSpc>
                <a:spcPct val="90000"/>
              </a:lnSpc>
            </a:pPr>
            <a:r>
              <a:rPr lang="fr-FR" altLang="fr-FR" sz="2800" b="1"/>
              <a:t>Cinéma</a:t>
            </a:r>
            <a:r>
              <a:rPr lang="fr-FR" altLang="fr-FR" sz="2800"/>
              <a:t> : Image numérique, montage, dessin animé ; </a:t>
            </a:r>
          </a:p>
        </p:txBody>
      </p:sp>
      <p:sp>
        <p:nvSpPr>
          <p:cNvPr id="9" name="Rectangle 2">
            <a:extLst>
              <a:ext uri="{FF2B5EF4-FFF2-40B4-BE49-F238E27FC236}">
                <a16:creationId xmlns:a16="http://schemas.microsoft.com/office/drawing/2014/main" id="{6D89E8CC-9B9E-4A7A-9323-CB45D4D1F2F9}"/>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2161E8C4-D2D0-4150-B7A7-3352989E96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B839ED23-8722-43A8-869A-F9C9C2C1B51A}" type="slidenum">
              <a:rPr lang="fr-FR" altLang="fr-FR" sz="1200">
                <a:solidFill>
                  <a:srgbClr val="FFFFFF"/>
                </a:solidFill>
              </a:rPr>
              <a:pPr>
                <a:lnSpc>
                  <a:spcPct val="80000"/>
                </a:lnSpc>
              </a:pPr>
              <a:t>5</a:t>
            </a:fld>
            <a:endParaRPr lang="fr-FR" altLang="fr-FR" sz="120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428E52-C48F-47AE-839D-DB56E99B9EB4}"/>
              </a:ext>
            </a:extLst>
          </p:cNvPr>
          <p:cNvSpPr>
            <a:spLocks noGrp="1" noChangeArrowheads="1"/>
          </p:cNvSpPr>
          <p:nvPr>
            <p:ph type="title"/>
          </p:nvPr>
        </p:nvSpPr>
        <p:spPr>
          <a:xfrm>
            <a:off x="611188" y="188913"/>
            <a:ext cx="7772400" cy="731837"/>
          </a:xfrm>
        </p:spPr>
        <p:txBody>
          <a:bodyPr>
            <a:normAutofit fontScale="90000"/>
          </a:bodyPr>
          <a:lstStyle/>
          <a:p>
            <a:pPr eaLnBrk="1" fontAlgn="auto" hangingPunct="1">
              <a:spcAft>
                <a:spcPts val="0"/>
              </a:spcAft>
              <a:defRPr/>
            </a:pPr>
            <a:r>
              <a:rPr lang="fr-FR" sz="4000"/>
              <a:t>Les différents composants </a:t>
            </a:r>
            <a:br>
              <a:rPr lang="fr-FR" sz="4000"/>
            </a:br>
            <a:r>
              <a:rPr lang="fr-FR" sz="4000"/>
              <a:t>(vue externe)</a:t>
            </a:r>
          </a:p>
        </p:txBody>
      </p:sp>
      <p:pic>
        <p:nvPicPr>
          <p:cNvPr id="66563" name="Picture 3" descr="Dsc01297">
            <a:extLst>
              <a:ext uri="{FF2B5EF4-FFF2-40B4-BE49-F238E27FC236}">
                <a16:creationId xmlns:a16="http://schemas.microsoft.com/office/drawing/2014/main" id="{1C9AE966-C7DA-434A-9A77-27018F8AC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68413"/>
            <a:ext cx="397827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Line 4">
            <a:extLst>
              <a:ext uri="{FF2B5EF4-FFF2-40B4-BE49-F238E27FC236}">
                <a16:creationId xmlns:a16="http://schemas.microsoft.com/office/drawing/2014/main" id="{1C2DBC8F-1C32-4F4D-8D03-91E83BFBDD91}"/>
              </a:ext>
            </a:extLst>
          </p:cNvPr>
          <p:cNvSpPr>
            <a:spLocks noChangeShapeType="1"/>
          </p:cNvSpPr>
          <p:nvPr/>
        </p:nvSpPr>
        <p:spPr bwMode="auto">
          <a:xfrm flipH="1" flipV="1">
            <a:off x="2195513" y="3068638"/>
            <a:ext cx="431800" cy="792162"/>
          </a:xfrm>
          <a:prstGeom prst="line">
            <a:avLst/>
          </a:prstGeom>
          <a:noFill/>
          <a:ln w="12700">
            <a:solidFill>
              <a:schemeClr val="tx1"/>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65" name="Text Box 5">
            <a:extLst>
              <a:ext uri="{FF2B5EF4-FFF2-40B4-BE49-F238E27FC236}">
                <a16:creationId xmlns:a16="http://schemas.microsoft.com/office/drawing/2014/main" id="{492C63F3-08C1-4A52-BC02-E1034FBAC1A5}"/>
              </a:ext>
            </a:extLst>
          </p:cNvPr>
          <p:cNvSpPr txBox="1">
            <a:spLocks noChangeArrowheads="1"/>
          </p:cNvSpPr>
          <p:nvPr/>
        </p:nvSpPr>
        <p:spPr bwMode="auto">
          <a:xfrm>
            <a:off x="6156325" y="1268413"/>
            <a:ext cx="2374900" cy="84772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clavier et souris (type PS/2)</a:t>
            </a:r>
          </a:p>
        </p:txBody>
      </p:sp>
      <p:sp>
        <p:nvSpPr>
          <p:cNvPr id="66566" name="Line 6">
            <a:extLst>
              <a:ext uri="{FF2B5EF4-FFF2-40B4-BE49-F238E27FC236}">
                <a16:creationId xmlns:a16="http://schemas.microsoft.com/office/drawing/2014/main" id="{08CE4B6D-A1CE-4771-B664-E4EEA6A2246D}"/>
              </a:ext>
            </a:extLst>
          </p:cNvPr>
          <p:cNvSpPr>
            <a:spLocks noChangeShapeType="1"/>
          </p:cNvSpPr>
          <p:nvPr/>
        </p:nvSpPr>
        <p:spPr bwMode="auto">
          <a:xfrm flipH="1">
            <a:off x="2700338" y="1628775"/>
            <a:ext cx="3455987" cy="504825"/>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67" name="Text Box 7">
            <a:extLst>
              <a:ext uri="{FF2B5EF4-FFF2-40B4-BE49-F238E27FC236}">
                <a16:creationId xmlns:a16="http://schemas.microsoft.com/office/drawing/2014/main" id="{E0979F55-4C52-484C-AE7A-BD77C235793C}"/>
              </a:ext>
            </a:extLst>
          </p:cNvPr>
          <p:cNvSpPr txBox="1">
            <a:spLocks noChangeArrowheads="1"/>
          </p:cNvSpPr>
          <p:nvPr/>
        </p:nvSpPr>
        <p:spPr bwMode="auto">
          <a:xfrm>
            <a:off x="6156325" y="2205038"/>
            <a:ext cx="2374900" cy="84772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sortie parallèle pour imprimante</a:t>
            </a:r>
          </a:p>
        </p:txBody>
      </p:sp>
      <p:sp>
        <p:nvSpPr>
          <p:cNvPr id="66568" name="Line 8">
            <a:extLst>
              <a:ext uri="{FF2B5EF4-FFF2-40B4-BE49-F238E27FC236}">
                <a16:creationId xmlns:a16="http://schemas.microsoft.com/office/drawing/2014/main" id="{8729899F-C16D-4355-BE65-33D85EEE1444}"/>
              </a:ext>
            </a:extLst>
          </p:cNvPr>
          <p:cNvSpPr>
            <a:spLocks noChangeShapeType="1"/>
          </p:cNvSpPr>
          <p:nvPr/>
        </p:nvSpPr>
        <p:spPr bwMode="auto">
          <a:xfrm flipH="1">
            <a:off x="2700338" y="2492375"/>
            <a:ext cx="3455987" cy="865188"/>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69" name="Text Box 9">
            <a:extLst>
              <a:ext uri="{FF2B5EF4-FFF2-40B4-BE49-F238E27FC236}">
                <a16:creationId xmlns:a16="http://schemas.microsoft.com/office/drawing/2014/main" id="{A35AE920-B4F4-4CB8-8AA0-7A816B768769}"/>
              </a:ext>
            </a:extLst>
          </p:cNvPr>
          <p:cNvSpPr txBox="1">
            <a:spLocks noChangeArrowheads="1"/>
          </p:cNvSpPr>
          <p:nvPr/>
        </p:nvSpPr>
        <p:spPr bwMode="auto">
          <a:xfrm>
            <a:off x="6084888" y="3284538"/>
            <a:ext cx="2374900" cy="482600"/>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sorties série</a:t>
            </a:r>
          </a:p>
        </p:txBody>
      </p:sp>
      <p:sp>
        <p:nvSpPr>
          <p:cNvPr id="66570" name="Line 10">
            <a:extLst>
              <a:ext uri="{FF2B5EF4-FFF2-40B4-BE49-F238E27FC236}">
                <a16:creationId xmlns:a16="http://schemas.microsoft.com/office/drawing/2014/main" id="{840E7076-C5C6-4479-877E-A1CABFB5D67E}"/>
              </a:ext>
            </a:extLst>
          </p:cNvPr>
          <p:cNvSpPr>
            <a:spLocks noChangeShapeType="1"/>
          </p:cNvSpPr>
          <p:nvPr/>
        </p:nvSpPr>
        <p:spPr bwMode="auto">
          <a:xfrm flipH="1">
            <a:off x="2124075" y="3644900"/>
            <a:ext cx="3960813" cy="431800"/>
          </a:xfrm>
          <a:prstGeom prst="line">
            <a:avLst/>
          </a:prstGeom>
          <a:noFill/>
          <a:ln w="38100">
            <a:solidFill>
              <a:srgbClr val="FF0000"/>
            </a:solidFill>
            <a:round/>
            <a:headEnd type="none" w="lg" len="lg"/>
            <a:tailEnd/>
          </a:ln>
          <a:extLst>
            <a:ext uri="{909E8E84-426E-40DD-AFC4-6F175D3DCCD1}">
              <a14:hiddenFill xmlns:a14="http://schemas.microsoft.com/office/drawing/2010/main">
                <a:noFill/>
              </a14:hiddenFill>
            </a:ext>
          </a:extLst>
        </p:spPr>
        <p:txBody>
          <a:bodyPr/>
          <a:lstStyle/>
          <a:p>
            <a:endParaRPr lang="fr-FR"/>
          </a:p>
        </p:txBody>
      </p:sp>
      <p:sp>
        <p:nvSpPr>
          <p:cNvPr id="66571" name="Text Box 11">
            <a:extLst>
              <a:ext uri="{FF2B5EF4-FFF2-40B4-BE49-F238E27FC236}">
                <a16:creationId xmlns:a16="http://schemas.microsoft.com/office/drawing/2014/main" id="{EF00241E-5A4C-464C-A420-BA72324D5B7D}"/>
              </a:ext>
            </a:extLst>
          </p:cNvPr>
          <p:cNvSpPr txBox="1">
            <a:spLocks noChangeArrowheads="1"/>
          </p:cNvSpPr>
          <p:nvPr/>
        </p:nvSpPr>
        <p:spPr bwMode="auto">
          <a:xfrm>
            <a:off x="6011863" y="3860800"/>
            <a:ext cx="2878137" cy="84772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ports usb pour périphériques divers</a:t>
            </a:r>
          </a:p>
        </p:txBody>
      </p:sp>
      <p:sp>
        <p:nvSpPr>
          <p:cNvPr id="66572" name="Line 12">
            <a:extLst>
              <a:ext uri="{FF2B5EF4-FFF2-40B4-BE49-F238E27FC236}">
                <a16:creationId xmlns:a16="http://schemas.microsoft.com/office/drawing/2014/main" id="{CD57ADB0-161A-44CC-AFDE-CF5D42A30DFB}"/>
              </a:ext>
            </a:extLst>
          </p:cNvPr>
          <p:cNvSpPr>
            <a:spLocks noChangeShapeType="1"/>
          </p:cNvSpPr>
          <p:nvPr/>
        </p:nvSpPr>
        <p:spPr bwMode="auto">
          <a:xfrm flipH="1">
            <a:off x="2339975" y="4365625"/>
            <a:ext cx="3744913" cy="431800"/>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73" name="Text Box 13">
            <a:extLst>
              <a:ext uri="{FF2B5EF4-FFF2-40B4-BE49-F238E27FC236}">
                <a16:creationId xmlns:a16="http://schemas.microsoft.com/office/drawing/2014/main" id="{7BB7C763-4871-4A23-BFE9-3D272B433889}"/>
              </a:ext>
            </a:extLst>
          </p:cNvPr>
          <p:cNvSpPr txBox="1">
            <a:spLocks noChangeArrowheads="1"/>
          </p:cNvSpPr>
          <p:nvPr/>
        </p:nvSpPr>
        <p:spPr bwMode="auto">
          <a:xfrm>
            <a:off x="6084888" y="4914900"/>
            <a:ext cx="3059112" cy="1943100"/>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carte son : entrée ligne (connexion à chaîne hifi), entrée microphone, sortie haut-parleurs</a:t>
            </a:r>
          </a:p>
        </p:txBody>
      </p:sp>
      <p:sp>
        <p:nvSpPr>
          <p:cNvPr id="66574" name="Line 14">
            <a:extLst>
              <a:ext uri="{FF2B5EF4-FFF2-40B4-BE49-F238E27FC236}">
                <a16:creationId xmlns:a16="http://schemas.microsoft.com/office/drawing/2014/main" id="{BBEE760B-5BD2-4910-9AA1-E33912AE6275}"/>
              </a:ext>
            </a:extLst>
          </p:cNvPr>
          <p:cNvSpPr>
            <a:spLocks noChangeShapeType="1"/>
          </p:cNvSpPr>
          <p:nvPr/>
        </p:nvSpPr>
        <p:spPr bwMode="auto">
          <a:xfrm flipH="1">
            <a:off x="2195513" y="5661025"/>
            <a:ext cx="3889375" cy="0"/>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6575" name="Text Box 15">
            <a:extLst>
              <a:ext uri="{FF2B5EF4-FFF2-40B4-BE49-F238E27FC236}">
                <a16:creationId xmlns:a16="http://schemas.microsoft.com/office/drawing/2014/main" id="{BCB8C9EE-C5F4-489C-9985-99000BD5B39F}"/>
              </a:ext>
            </a:extLst>
          </p:cNvPr>
          <p:cNvSpPr txBox="1">
            <a:spLocks noChangeArrowheads="1"/>
          </p:cNvSpPr>
          <p:nvPr/>
        </p:nvSpPr>
        <p:spPr bwMode="auto">
          <a:xfrm>
            <a:off x="4643438" y="5949950"/>
            <a:ext cx="1223962" cy="482600"/>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400">
                <a:latin typeface="Times New Roman" panose="02020603050405020304" pitchFamily="18" charset="0"/>
              </a:rPr>
              <a:t>joystick</a:t>
            </a:r>
          </a:p>
        </p:txBody>
      </p:sp>
      <p:sp>
        <p:nvSpPr>
          <p:cNvPr id="66576" name="Line 16">
            <a:extLst>
              <a:ext uri="{FF2B5EF4-FFF2-40B4-BE49-F238E27FC236}">
                <a16:creationId xmlns:a16="http://schemas.microsoft.com/office/drawing/2014/main" id="{B2E2E78E-76AF-45F6-8A2C-92BBD3E7C22F}"/>
              </a:ext>
            </a:extLst>
          </p:cNvPr>
          <p:cNvSpPr>
            <a:spLocks noChangeShapeType="1"/>
          </p:cNvSpPr>
          <p:nvPr/>
        </p:nvSpPr>
        <p:spPr bwMode="auto">
          <a:xfrm flipH="1" flipV="1">
            <a:off x="2627313" y="5949950"/>
            <a:ext cx="2016125" cy="287338"/>
          </a:xfrm>
          <a:prstGeom prst="line">
            <a:avLst/>
          </a:prstGeom>
          <a:noFill/>
          <a:ln w="28575">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 name="Espace réservé du numéro de diapositive 3">
            <a:extLst>
              <a:ext uri="{FF2B5EF4-FFF2-40B4-BE49-F238E27FC236}">
                <a16:creationId xmlns:a16="http://schemas.microsoft.com/office/drawing/2014/main" id="{845D6CD0-C74A-4C54-9D2B-A283FA936D0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87706AF-B890-474F-B6B3-99C6AF4245D7}" type="slidenum">
              <a:rPr lang="fr-FR" altLang="fr-FR" sz="1200">
                <a:solidFill>
                  <a:srgbClr val="FFFFFF"/>
                </a:solidFill>
              </a:rPr>
              <a:pPr>
                <a:lnSpc>
                  <a:spcPct val="80000"/>
                </a:lnSpc>
              </a:pPr>
              <a:t>50</a:t>
            </a:fld>
            <a:endParaRPr lang="fr-FR" altLang="fr-FR" sz="1200">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vueintérieur">
            <a:extLst>
              <a:ext uri="{FF2B5EF4-FFF2-40B4-BE49-F238E27FC236}">
                <a16:creationId xmlns:a16="http://schemas.microsoft.com/office/drawing/2014/main" id="{9937351F-1897-4FB4-9344-5D404D93A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7000875"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a:extLst>
              <a:ext uri="{FF2B5EF4-FFF2-40B4-BE49-F238E27FC236}">
                <a16:creationId xmlns:a16="http://schemas.microsoft.com/office/drawing/2014/main" id="{A788C90A-A943-4B13-97DD-0BF714B20BDC}"/>
              </a:ext>
            </a:extLst>
          </p:cNvPr>
          <p:cNvSpPr txBox="1">
            <a:spLocks noChangeArrowheads="1"/>
          </p:cNvSpPr>
          <p:nvPr/>
        </p:nvSpPr>
        <p:spPr bwMode="auto">
          <a:xfrm>
            <a:off x="5580063" y="4581525"/>
            <a:ext cx="3384550" cy="19462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fr-FR" altLang="fr-FR" sz="2000">
                <a:latin typeface="Times New Roman" panose="02020603050405020304" pitchFamily="18" charset="0"/>
              </a:rPr>
              <a:t>carte mère : regroupe les composants principaux de l'ordinateur : microprocesseur, cartes son et vidéo, mémoire vive, contrôleurs de périphériques …</a:t>
            </a:r>
          </a:p>
        </p:txBody>
      </p:sp>
      <p:sp>
        <p:nvSpPr>
          <p:cNvPr id="67588" name="Line 4">
            <a:extLst>
              <a:ext uri="{FF2B5EF4-FFF2-40B4-BE49-F238E27FC236}">
                <a16:creationId xmlns:a16="http://schemas.microsoft.com/office/drawing/2014/main" id="{FA77CAE2-1E2A-4DE0-8312-4F8E4505B5B7}"/>
              </a:ext>
            </a:extLst>
          </p:cNvPr>
          <p:cNvSpPr>
            <a:spLocks noChangeShapeType="1"/>
          </p:cNvSpPr>
          <p:nvPr/>
        </p:nvSpPr>
        <p:spPr bwMode="auto">
          <a:xfrm flipH="1" flipV="1">
            <a:off x="3492500" y="4868863"/>
            <a:ext cx="2016125" cy="792162"/>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589" name="Text Box 5">
            <a:extLst>
              <a:ext uri="{FF2B5EF4-FFF2-40B4-BE49-F238E27FC236}">
                <a16:creationId xmlns:a16="http://schemas.microsoft.com/office/drawing/2014/main" id="{EA486C6D-DC55-4A8C-BE28-FCAC28C93FF5}"/>
              </a:ext>
            </a:extLst>
          </p:cNvPr>
          <p:cNvSpPr txBox="1">
            <a:spLocks noChangeArrowheads="1"/>
          </p:cNvSpPr>
          <p:nvPr/>
        </p:nvSpPr>
        <p:spPr bwMode="auto">
          <a:xfrm>
            <a:off x="6732588" y="2565400"/>
            <a:ext cx="2195512" cy="19462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nappe IDE (40 fils) pour le transfert des données entre le microprocesseur et les disques durs et lecteurs</a:t>
            </a:r>
          </a:p>
        </p:txBody>
      </p:sp>
      <p:sp>
        <p:nvSpPr>
          <p:cNvPr id="67590" name="Line 6">
            <a:extLst>
              <a:ext uri="{FF2B5EF4-FFF2-40B4-BE49-F238E27FC236}">
                <a16:creationId xmlns:a16="http://schemas.microsoft.com/office/drawing/2014/main" id="{51B590E3-52E0-472D-8674-15E2B1D453BF}"/>
              </a:ext>
            </a:extLst>
          </p:cNvPr>
          <p:cNvSpPr>
            <a:spLocks noChangeShapeType="1"/>
          </p:cNvSpPr>
          <p:nvPr/>
        </p:nvSpPr>
        <p:spPr bwMode="auto">
          <a:xfrm flipH="1" flipV="1">
            <a:off x="3132138" y="3068638"/>
            <a:ext cx="3600450" cy="288925"/>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7591" name="Text Box 7">
            <a:extLst>
              <a:ext uri="{FF2B5EF4-FFF2-40B4-BE49-F238E27FC236}">
                <a16:creationId xmlns:a16="http://schemas.microsoft.com/office/drawing/2014/main" id="{C4C03966-8FAA-4A6A-AE44-41D56375F2D9}"/>
              </a:ext>
            </a:extLst>
          </p:cNvPr>
          <p:cNvSpPr txBox="1">
            <a:spLocks noChangeArrowheads="1"/>
          </p:cNvSpPr>
          <p:nvPr/>
        </p:nvSpPr>
        <p:spPr bwMode="auto">
          <a:xfrm>
            <a:off x="7058025" y="928688"/>
            <a:ext cx="208597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câbles d'alimentation</a:t>
            </a:r>
          </a:p>
        </p:txBody>
      </p:sp>
      <p:sp>
        <p:nvSpPr>
          <p:cNvPr id="67592" name="Line 8">
            <a:extLst>
              <a:ext uri="{FF2B5EF4-FFF2-40B4-BE49-F238E27FC236}">
                <a16:creationId xmlns:a16="http://schemas.microsoft.com/office/drawing/2014/main" id="{71CDD011-92BA-4763-8780-A887FE7E51E8}"/>
              </a:ext>
            </a:extLst>
          </p:cNvPr>
          <p:cNvSpPr>
            <a:spLocks noChangeShapeType="1"/>
          </p:cNvSpPr>
          <p:nvPr/>
        </p:nvSpPr>
        <p:spPr bwMode="auto">
          <a:xfrm flipH="1">
            <a:off x="2555875" y="1268413"/>
            <a:ext cx="4248150" cy="431800"/>
          </a:xfrm>
          <a:prstGeom prst="line">
            <a:avLst/>
          </a:prstGeom>
          <a:noFill/>
          <a:ln w="25400">
            <a:solidFill>
              <a:srgbClr val="FF0000"/>
            </a:solidFill>
            <a:round/>
            <a:headEnd type="none" w="lg" len="lg"/>
            <a:tailEnd/>
          </a:ln>
          <a:extLst>
            <a:ext uri="{909E8E84-426E-40DD-AFC4-6F175D3DCCD1}">
              <a14:hiddenFill xmlns:a14="http://schemas.microsoft.com/office/drawing/2010/main">
                <a:noFill/>
              </a14:hiddenFill>
            </a:ext>
          </a:extLst>
        </p:spPr>
        <p:txBody>
          <a:bodyPr/>
          <a:lstStyle/>
          <a:p>
            <a:endParaRPr lang="fr-FR"/>
          </a:p>
        </p:txBody>
      </p:sp>
      <p:sp>
        <p:nvSpPr>
          <p:cNvPr id="67593" name="Rectangle 9">
            <a:extLst>
              <a:ext uri="{FF2B5EF4-FFF2-40B4-BE49-F238E27FC236}">
                <a16:creationId xmlns:a16="http://schemas.microsoft.com/office/drawing/2014/main" id="{6FC80689-3D85-4A8B-9551-8B41CFBA2D19}"/>
              </a:ext>
            </a:extLst>
          </p:cNvPr>
          <p:cNvSpPr>
            <a:spLocks noChangeArrowheads="1"/>
          </p:cNvSpPr>
          <p:nvPr/>
        </p:nvSpPr>
        <p:spPr bwMode="auto">
          <a:xfrm>
            <a:off x="684213" y="0"/>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fr-FR" altLang="fr-FR" sz="3600">
                <a:solidFill>
                  <a:schemeClr val="tx2"/>
                </a:solidFill>
                <a:latin typeface="Times New Roman" panose="02020603050405020304" pitchFamily="18" charset="0"/>
              </a:rPr>
              <a:t>Les différents composants (vue interne)</a:t>
            </a:r>
          </a:p>
        </p:txBody>
      </p:sp>
      <p:sp>
        <p:nvSpPr>
          <p:cNvPr id="4" name="Espace réservé du numéro de diapositive 3">
            <a:extLst>
              <a:ext uri="{FF2B5EF4-FFF2-40B4-BE49-F238E27FC236}">
                <a16:creationId xmlns:a16="http://schemas.microsoft.com/office/drawing/2014/main" id="{35EE946C-35E5-4200-9345-D92E8421F0B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33531010-1403-4D2E-BE6F-817AC4666424}" type="slidenum">
              <a:rPr lang="fr-FR" altLang="fr-FR" sz="1200">
                <a:solidFill>
                  <a:srgbClr val="FFFFFF"/>
                </a:solidFill>
              </a:rPr>
              <a:pPr>
                <a:lnSpc>
                  <a:spcPct val="80000"/>
                </a:lnSpc>
              </a:pPr>
              <a:t>51</a:t>
            </a:fld>
            <a:endParaRPr lang="fr-FR" altLang="fr-FR" sz="1200">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vueintérieur">
            <a:extLst>
              <a:ext uri="{FF2B5EF4-FFF2-40B4-BE49-F238E27FC236}">
                <a16:creationId xmlns:a16="http://schemas.microsoft.com/office/drawing/2014/main" id="{CA17F308-FA2A-4064-9655-9035A0A7B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38"/>
            <a:ext cx="6659563"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a:extLst>
              <a:ext uri="{FF2B5EF4-FFF2-40B4-BE49-F238E27FC236}">
                <a16:creationId xmlns:a16="http://schemas.microsoft.com/office/drawing/2014/main" id="{492577E5-CAD9-4F0C-B834-0AA31C9FADCC}"/>
              </a:ext>
            </a:extLst>
          </p:cNvPr>
          <p:cNvSpPr txBox="1">
            <a:spLocks noChangeArrowheads="1"/>
          </p:cNvSpPr>
          <p:nvPr/>
        </p:nvSpPr>
        <p:spPr bwMode="auto">
          <a:xfrm>
            <a:off x="6769100" y="609600"/>
            <a:ext cx="2124075" cy="4222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lecteur cd/dvd</a:t>
            </a:r>
          </a:p>
        </p:txBody>
      </p:sp>
      <p:sp>
        <p:nvSpPr>
          <p:cNvPr id="68612" name="Line 4">
            <a:extLst>
              <a:ext uri="{FF2B5EF4-FFF2-40B4-BE49-F238E27FC236}">
                <a16:creationId xmlns:a16="http://schemas.microsoft.com/office/drawing/2014/main" id="{C385B9A6-8A2B-445B-8375-42C414FB0384}"/>
              </a:ext>
            </a:extLst>
          </p:cNvPr>
          <p:cNvSpPr>
            <a:spLocks noChangeShapeType="1"/>
          </p:cNvSpPr>
          <p:nvPr/>
        </p:nvSpPr>
        <p:spPr bwMode="auto">
          <a:xfrm flipH="1">
            <a:off x="4500563" y="754063"/>
            <a:ext cx="2232025" cy="358775"/>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13" name="Text Box 5">
            <a:extLst>
              <a:ext uri="{FF2B5EF4-FFF2-40B4-BE49-F238E27FC236}">
                <a16:creationId xmlns:a16="http://schemas.microsoft.com/office/drawing/2014/main" id="{4B800BB1-83D7-460B-AF82-7B9965873CFB}"/>
              </a:ext>
            </a:extLst>
          </p:cNvPr>
          <p:cNvSpPr txBox="1">
            <a:spLocks noChangeArrowheads="1"/>
          </p:cNvSpPr>
          <p:nvPr/>
        </p:nvSpPr>
        <p:spPr bwMode="auto">
          <a:xfrm>
            <a:off x="6769100" y="1328738"/>
            <a:ext cx="212407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tiroir pour disque dur amovible</a:t>
            </a:r>
          </a:p>
        </p:txBody>
      </p:sp>
      <p:sp>
        <p:nvSpPr>
          <p:cNvPr id="68614" name="Text Box 6">
            <a:extLst>
              <a:ext uri="{FF2B5EF4-FFF2-40B4-BE49-F238E27FC236}">
                <a16:creationId xmlns:a16="http://schemas.microsoft.com/office/drawing/2014/main" id="{6AD0EFBB-D447-4F1B-8B3A-1B5A0C617A85}"/>
              </a:ext>
            </a:extLst>
          </p:cNvPr>
          <p:cNvSpPr txBox="1">
            <a:spLocks noChangeArrowheads="1"/>
          </p:cNvSpPr>
          <p:nvPr/>
        </p:nvSpPr>
        <p:spPr bwMode="auto">
          <a:xfrm>
            <a:off x="6877050" y="4137025"/>
            <a:ext cx="2085975" cy="4222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lecteur disquette</a:t>
            </a:r>
          </a:p>
        </p:txBody>
      </p:sp>
      <p:sp>
        <p:nvSpPr>
          <p:cNvPr id="68615" name="Text Box 7">
            <a:extLst>
              <a:ext uri="{FF2B5EF4-FFF2-40B4-BE49-F238E27FC236}">
                <a16:creationId xmlns:a16="http://schemas.microsoft.com/office/drawing/2014/main" id="{01A8F4C2-8188-4924-A57A-925C45946CF1}"/>
              </a:ext>
            </a:extLst>
          </p:cNvPr>
          <p:cNvSpPr txBox="1">
            <a:spLocks noChangeArrowheads="1"/>
          </p:cNvSpPr>
          <p:nvPr/>
        </p:nvSpPr>
        <p:spPr bwMode="auto">
          <a:xfrm>
            <a:off x="6877050" y="3201988"/>
            <a:ext cx="208597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graveur</a:t>
            </a:r>
          </a:p>
          <a:p>
            <a:pPr algn="ctr" eaLnBrk="1" hangingPunct="1">
              <a:spcBef>
                <a:spcPct val="0"/>
              </a:spcBef>
              <a:buClrTx/>
              <a:buSzTx/>
              <a:buFontTx/>
              <a:buNone/>
            </a:pPr>
            <a:endParaRPr lang="fr-FR" altLang="fr-FR" sz="2000">
              <a:latin typeface="Times New Roman" panose="02020603050405020304" pitchFamily="18" charset="0"/>
            </a:endParaRPr>
          </a:p>
        </p:txBody>
      </p:sp>
      <p:sp>
        <p:nvSpPr>
          <p:cNvPr id="68616" name="Text Box 8">
            <a:extLst>
              <a:ext uri="{FF2B5EF4-FFF2-40B4-BE49-F238E27FC236}">
                <a16:creationId xmlns:a16="http://schemas.microsoft.com/office/drawing/2014/main" id="{D95C3922-36CC-49B6-91F7-1CA9268B7E52}"/>
              </a:ext>
            </a:extLst>
          </p:cNvPr>
          <p:cNvSpPr txBox="1">
            <a:spLocks noChangeArrowheads="1"/>
          </p:cNvSpPr>
          <p:nvPr/>
        </p:nvSpPr>
        <p:spPr bwMode="auto">
          <a:xfrm>
            <a:off x="6804025" y="2265363"/>
            <a:ext cx="2159000"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emplacement disponible</a:t>
            </a:r>
          </a:p>
        </p:txBody>
      </p:sp>
      <p:sp>
        <p:nvSpPr>
          <p:cNvPr id="68617" name="Line 9">
            <a:extLst>
              <a:ext uri="{FF2B5EF4-FFF2-40B4-BE49-F238E27FC236}">
                <a16:creationId xmlns:a16="http://schemas.microsoft.com/office/drawing/2014/main" id="{0B23E428-70A8-4E70-A1F8-F050812D9F39}"/>
              </a:ext>
            </a:extLst>
          </p:cNvPr>
          <p:cNvSpPr>
            <a:spLocks noChangeShapeType="1"/>
          </p:cNvSpPr>
          <p:nvPr/>
        </p:nvSpPr>
        <p:spPr bwMode="auto">
          <a:xfrm flipH="1">
            <a:off x="4500563" y="1617663"/>
            <a:ext cx="2303462" cy="144462"/>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18" name="Line 10">
            <a:extLst>
              <a:ext uri="{FF2B5EF4-FFF2-40B4-BE49-F238E27FC236}">
                <a16:creationId xmlns:a16="http://schemas.microsoft.com/office/drawing/2014/main" id="{8BEF1A06-CBF0-45D7-A8C1-57AC9CA27A7C}"/>
              </a:ext>
            </a:extLst>
          </p:cNvPr>
          <p:cNvSpPr>
            <a:spLocks noChangeShapeType="1"/>
          </p:cNvSpPr>
          <p:nvPr/>
        </p:nvSpPr>
        <p:spPr bwMode="auto">
          <a:xfrm flipH="1">
            <a:off x="4500563" y="2481263"/>
            <a:ext cx="2303462" cy="0"/>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19" name="Line 11">
            <a:extLst>
              <a:ext uri="{FF2B5EF4-FFF2-40B4-BE49-F238E27FC236}">
                <a16:creationId xmlns:a16="http://schemas.microsoft.com/office/drawing/2014/main" id="{9BDFAAE7-B2EB-485E-BD56-AAAAB9D9EA7E}"/>
              </a:ext>
            </a:extLst>
          </p:cNvPr>
          <p:cNvSpPr>
            <a:spLocks noChangeShapeType="1"/>
          </p:cNvSpPr>
          <p:nvPr/>
        </p:nvSpPr>
        <p:spPr bwMode="auto">
          <a:xfrm flipH="1" flipV="1">
            <a:off x="4572000" y="3128963"/>
            <a:ext cx="2305050" cy="360362"/>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20" name="Line 12">
            <a:extLst>
              <a:ext uri="{FF2B5EF4-FFF2-40B4-BE49-F238E27FC236}">
                <a16:creationId xmlns:a16="http://schemas.microsoft.com/office/drawing/2014/main" id="{48849C51-4EA0-4581-8676-404AF68EE674}"/>
              </a:ext>
            </a:extLst>
          </p:cNvPr>
          <p:cNvSpPr>
            <a:spLocks noChangeShapeType="1"/>
          </p:cNvSpPr>
          <p:nvPr/>
        </p:nvSpPr>
        <p:spPr bwMode="auto">
          <a:xfrm flipH="1">
            <a:off x="5219700" y="4354513"/>
            <a:ext cx="1657350" cy="71437"/>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21" name="Text Box 13">
            <a:extLst>
              <a:ext uri="{FF2B5EF4-FFF2-40B4-BE49-F238E27FC236}">
                <a16:creationId xmlns:a16="http://schemas.microsoft.com/office/drawing/2014/main" id="{AC20FB93-679B-4877-B7A7-78076DEC4B32}"/>
              </a:ext>
            </a:extLst>
          </p:cNvPr>
          <p:cNvSpPr txBox="1">
            <a:spLocks noChangeArrowheads="1"/>
          </p:cNvSpPr>
          <p:nvPr/>
        </p:nvSpPr>
        <p:spPr bwMode="auto">
          <a:xfrm>
            <a:off x="6804025" y="4857750"/>
            <a:ext cx="208597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disque dur principal</a:t>
            </a:r>
          </a:p>
        </p:txBody>
      </p:sp>
      <p:sp>
        <p:nvSpPr>
          <p:cNvPr id="68622" name="Line 14">
            <a:extLst>
              <a:ext uri="{FF2B5EF4-FFF2-40B4-BE49-F238E27FC236}">
                <a16:creationId xmlns:a16="http://schemas.microsoft.com/office/drawing/2014/main" id="{16905A2F-C52E-4F15-AD74-09835DB6122C}"/>
              </a:ext>
            </a:extLst>
          </p:cNvPr>
          <p:cNvSpPr>
            <a:spLocks noChangeShapeType="1"/>
          </p:cNvSpPr>
          <p:nvPr/>
        </p:nvSpPr>
        <p:spPr bwMode="auto">
          <a:xfrm flipH="1" flipV="1">
            <a:off x="4643438" y="4570413"/>
            <a:ext cx="2160587" cy="503237"/>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8623" name="Rectangle 15">
            <a:extLst>
              <a:ext uri="{FF2B5EF4-FFF2-40B4-BE49-F238E27FC236}">
                <a16:creationId xmlns:a16="http://schemas.microsoft.com/office/drawing/2014/main" id="{377AB30D-6F84-4DFE-AE29-0630A98FB626}"/>
              </a:ext>
            </a:extLst>
          </p:cNvPr>
          <p:cNvSpPr>
            <a:spLocks noChangeArrowheads="1"/>
          </p:cNvSpPr>
          <p:nvPr/>
        </p:nvSpPr>
        <p:spPr bwMode="auto">
          <a:xfrm>
            <a:off x="827088" y="0"/>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3600">
                <a:solidFill>
                  <a:schemeClr val="tx2"/>
                </a:solidFill>
                <a:latin typeface="Times New Roman" panose="02020603050405020304" pitchFamily="18" charset="0"/>
              </a:rPr>
              <a:t>Les emplacements (vue interne)</a:t>
            </a:r>
          </a:p>
        </p:txBody>
      </p:sp>
      <p:sp>
        <p:nvSpPr>
          <p:cNvPr id="4" name="Espace réservé du numéro de diapositive 3">
            <a:extLst>
              <a:ext uri="{FF2B5EF4-FFF2-40B4-BE49-F238E27FC236}">
                <a16:creationId xmlns:a16="http://schemas.microsoft.com/office/drawing/2014/main" id="{48CE46A9-CD20-4CE3-99D9-4359EE30D92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63756B2-9B4A-4A3C-878B-50145F49CCCD}" type="slidenum">
              <a:rPr lang="fr-FR" altLang="fr-FR" sz="1200">
                <a:solidFill>
                  <a:srgbClr val="FFFFFF"/>
                </a:solidFill>
              </a:rPr>
              <a:pPr>
                <a:lnSpc>
                  <a:spcPct val="80000"/>
                </a:lnSpc>
              </a:pPr>
              <a:t>52</a:t>
            </a:fld>
            <a:endParaRPr lang="fr-FR" altLang="fr-FR" sz="1200">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977ECC4-D501-4B8B-8700-E1883F5B8B82}"/>
              </a:ext>
            </a:extLst>
          </p:cNvPr>
          <p:cNvSpPr>
            <a:spLocks noGrp="1"/>
          </p:cNvSpPr>
          <p:nvPr>
            <p:ph type="title"/>
          </p:nvPr>
        </p:nvSpPr>
        <p:spPr>
          <a:xfrm>
            <a:off x="714375" y="0"/>
            <a:ext cx="7772400" cy="1511300"/>
          </a:xfrm>
        </p:spPr>
        <p:txBody>
          <a:bodyPr/>
          <a:lstStyle/>
          <a:p>
            <a:pPr eaLnBrk="1" hangingPunct="1"/>
            <a:r>
              <a:rPr lang="fr-FR" altLang="fr-FR" sz="3600" b="1"/>
              <a:t>Rôle et caractéristiques des composants</a:t>
            </a:r>
            <a:endParaRPr lang="fr-FR" altLang="fr-FR" sz="4000" b="1"/>
          </a:p>
        </p:txBody>
      </p:sp>
      <p:graphicFrame>
        <p:nvGraphicFramePr>
          <p:cNvPr id="69635" name="Object 3">
            <a:extLst>
              <a:ext uri="{FF2B5EF4-FFF2-40B4-BE49-F238E27FC236}">
                <a16:creationId xmlns:a16="http://schemas.microsoft.com/office/drawing/2014/main" id="{3B8B0B47-B15A-45CD-8BC2-34A0EC2FF425}"/>
              </a:ext>
            </a:extLst>
          </p:cNvPr>
          <p:cNvGraphicFramePr>
            <a:graphicFrameLocks noChangeAspect="1"/>
          </p:cNvGraphicFramePr>
          <p:nvPr/>
        </p:nvGraphicFramePr>
        <p:xfrm>
          <a:off x="214313" y="2143125"/>
          <a:ext cx="3194050" cy="2160588"/>
        </p:xfrm>
        <a:graphic>
          <a:graphicData uri="http://schemas.openxmlformats.org/presentationml/2006/ole">
            <mc:AlternateContent xmlns:mc="http://schemas.openxmlformats.org/markup-compatibility/2006">
              <mc:Choice xmlns:v="urn:schemas-microsoft-com:vml" Requires="v">
                <p:oleObj spid="_x0000_s69639" name="Feuille de calcul" r:id="rId3" imgW="2086272" imgH="1381600" progId="Excel.Sheet.8">
                  <p:embed/>
                </p:oleObj>
              </mc:Choice>
              <mc:Fallback>
                <p:oleObj name="Feuille de calcul" r:id="rId3" imgW="2086272" imgH="13816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143125"/>
                        <a:ext cx="319405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Text Box 4">
            <a:extLst>
              <a:ext uri="{FF2B5EF4-FFF2-40B4-BE49-F238E27FC236}">
                <a16:creationId xmlns:a16="http://schemas.microsoft.com/office/drawing/2014/main" id="{94B69F8B-A047-4D2D-B2E6-93EBA5960E10}"/>
              </a:ext>
            </a:extLst>
          </p:cNvPr>
          <p:cNvSpPr txBox="1">
            <a:spLocks noChangeArrowheads="1"/>
          </p:cNvSpPr>
          <p:nvPr/>
        </p:nvSpPr>
        <p:spPr bwMode="auto">
          <a:xfrm>
            <a:off x="5000625" y="2143125"/>
            <a:ext cx="3960813" cy="2252663"/>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fr-FR" altLang="fr-FR" sz="2800">
                <a:latin typeface="Times New Roman" panose="02020603050405020304" pitchFamily="18" charset="0"/>
              </a:rPr>
              <a:t>permettent l'interaction entre Utilisateur / machine: entrée d'ordres et de données</a:t>
            </a:r>
          </a:p>
          <a:p>
            <a:pPr eaLnBrk="1" hangingPunct="1">
              <a:spcBef>
                <a:spcPct val="0"/>
              </a:spcBef>
              <a:buClrTx/>
              <a:buSzTx/>
              <a:buFontTx/>
              <a:buNone/>
            </a:pPr>
            <a:r>
              <a:rPr lang="fr-FR" altLang="fr-FR" sz="2800">
                <a:latin typeface="Times New Roman" panose="02020603050405020304" pitchFamily="18" charset="0"/>
              </a:rPr>
              <a:t>sorties de données</a:t>
            </a:r>
          </a:p>
        </p:txBody>
      </p:sp>
      <p:sp>
        <p:nvSpPr>
          <p:cNvPr id="69637" name="Line 5">
            <a:extLst>
              <a:ext uri="{FF2B5EF4-FFF2-40B4-BE49-F238E27FC236}">
                <a16:creationId xmlns:a16="http://schemas.microsoft.com/office/drawing/2014/main" id="{AB85C5BF-CD2D-49A6-BD6C-480D198E8D57}"/>
              </a:ext>
            </a:extLst>
          </p:cNvPr>
          <p:cNvSpPr>
            <a:spLocks noChangeShapeType="1"/>
          </p:cNvSpPr>
          <p:nvPr/>
        </p:nvSpPr>
        <p:spPr bwMode="auto">
          <a:xfrm flipV="1">
            <a:off x="3500438" y="3214688"/>
            <a:ext cx="1439862" cy="0"/>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9638" name="Espace réservé du numéro de diapositive 3">
            <a:extLst>
              <a:ext uri="{FF2B5EF4-FFF2-40B4-BE49-F238E27FC236}">
                <a16:creationId xmlns:a16="http://schemas.microsoft.com/office/drawing/2014/main" id="{D41A8C50-B630-4981-93CC-A7F76FA6BD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571846-0E70-4009-B469-709B5F12B7A8}" type="slidenum">
              <a:rPr lang="fr-FR" altLang="fr-FR">
                <a:solidFill>
                  <a:srgbClr val="FFFFFF"/>
                </a:solidFill>
              </a:rPr>
              <a:pPr/>
              <a:t>53</a:t>
            </a:fld>
            <a:endParaRPr lang="fr-FR" altLang="fr-FR">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a:extLst>
              <a:ext uri="{FF2B5EF4-FFF2-40B4-BE49-F238E27FC236}">
                <a16:creationId xmlns:a16="http://schemas.microsoft.com/office/drawing/2014/main" id="{F08884C3-0F72-4CD1-84FC-A599D42E09A6}"/>
              </a:ext>
            </a:extLst>
          </p:cNvPr>
          <p:cNvGraphicFramePr>
            <a:graphicFrameLocks noChangeAspect="1"/>
          </p:cNvGraphicFramePr>
          <p:nvPr/>
        </p:nvGraphicFramePr>
        <p:xfrm>
          <a:off x="428625" y="1643063"/>
          <a:ext cx="2085975" cy="1228725"/>
        </p:xfrm>
        <a:graphic>
          <a:graphicData uri="http://schemas.openxmlformats.org/presentationml/2006/ole">
            <mc:AlternateContent xmlns:mc="http://schemas.openxmlformats.org/markup-compatibility/2006">
              <mc:Choice xmlns:v="urn:schemas-microsoft-com:vml" Requires="v">
                <p:oleObj spid="_x0000_s70664" name="Feuille de calcul" r:id="rId3" imgW="2086272" imgH="1381600" progId="Excel.Sheet.8">
                  <p:embed/>
                </p:oleObj>
              </mc:Choice>
              <mc:Fallback>
                <p:oleObj name="Feuille de calcul" r:id="rId3" imgW="2086272" imgH="13816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643063"/>
                        <a:ext cx="20859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a:extLst>
              <a:ext uri="{FF2B5EF4-FFF2-40B4-BE49-F238E27FC236}">
                <a16:creationId xmlns:a16="http://schemas.microsoft.com/office/drawing/2014/main" id="{912729F6-1FDD-4827-B5B9-1FC125C878EE}"/>
              </a:ext>
            </a:extLst>
          </p:cNvPr>
          <p:cNvGraphicFramePr>
            <a:graphicFrameLocks noChangeAspect="1"/>
          </p:cNvGraphicFramePr>
          <p:nvPr/>
        </p:nvGraphicFramePr>
        <p:xfrm>
          <a:off x="214313" y="3214688"/>
          <a:ext cx="3810000" cy="2641600"/>
        </p:xfrm>
        <a:graphic>
          <a:graphicData uri="http://schemas.openxmlformats.org/presentationml/2006/ole">
            <mc:AlternateContent xmlns:mc="http://schemas.openxmlformats.org/markup-compatibility/2006">
              <mc:Choice xmlns:v="urn:schemas-microsoft-com:vml" Requires="v">
                <p:oleObj spid="_x0000_s70665" name="Feuille de calcul" r:id="rId5" imgW="2276736" imgH="1419437" progId="Excel.Sheet.8">
                  <p:embed/>
                </p:oleObj>
              </mc:Choice>
              <mc:Fallback>
                <p:oleObj name="Feuille de calcul" r:id="rId5" imgW="2276736" imgH="1419437"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214688"/>
                        <a:ext cx="38100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0" name="Text Box 4">
            <a:extLst>
              <a:ext uri="{FF2B5EF4-FFF2-40B4-BE49-F238E27FC236}">
                <a16:creationId xmlns:a16="http://schemas.microsoft.com/office/drawing/2014/main" id="{6B6DE38C-80E8-4396-B0E0-565495FC9F37}"/>
              </a:ext>
            </a:extLst>
          </p:cNvPr>
          <p:cNvSpPr txBox="1">
            <a:spLocks noChangeArrowheads="1"/>
          </p:cNvSpPr>
          <p:nvPr/>
        </p:nvSpPr>
        <p:spPr bwMode="auto">
          <a:xfrm>
            <a:off x="5500688" y="1643063"/>
            <a:ext cx="3455987" cy="44989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Char char="•"/>
            </a:pPr>
            <a:r>
              <a:rPr lang="fr-FR" altLang="fr-FR" sz="2400">
                <a:latin typeface="Times New Roman" panose="02020603050405020304" pitchFamily="18" charset="0"/>
              </a:rPr>
              <a:t> Stocke de façon durable les fichiers informatiques (textes, sons, images, programmes) manipulés par l'ordinateur.</a:t>
            </a:r>
          </a:p>
          <a:p>
            <a:pPr eaLnBrk="1" hangingPunct="1">
              <a:spcBef>
                <a:spcPct val="0"/>
              </a:spcBef>
              <a:buClrTx/>
              <a:buSzTx/>
              <a:buFontTx/>
              <a:buNone/>
            </a:pPr>
            <a:endParaRPr lang="fr-FR" altLang="fr-FR" sz="2400">
              <a:latin typeface="Times New Roman" panose="02020603050405020304" pitchFamily="18" charset="0"/>
            </a:endParaRPr>
          </a:p>
          <a:p>
            <a:pPr eaLnBrk="1" hangingPunct="1">
              <a:spcBef>
                <a:spcPct val="0"/>
              </a:spcBef>
              <a:buClrTx/>
              <a:buSzTx/>
              <a:buFontTx/>
              <a:buChar char="•"/>
            </a:pPr>
            <a:r>
              <a:rPr lang="fr-FR" altLang="fr-FR" sz="2400">
                <a:latin typeface="Times New Roman" panose="02020603050405020304" pitchFamily="18" charset="0"/>
              </a:rPr>
              <a:t> Grande capacité de stockage à faible coût.</a:t>
            </a:r>
          </a:p>
          <a:p>
            <a:pPr eaLnBrk="1" hangingPunct="1">
              <a:spcBef>
                <a:spcPct val="0"/>
              </a:spcBef>
              <a:buClrTx/>
              <a:buSzTx/>
              <a:buFontTx/>
              <a:buChar char="•"/>
            </a:pPr>
            <a:endParaRPr lang="fr-FR" altLang="fr-FR" sz="2400">
              <a:latin typeface="Times New Roman" panose="02020603050405020304" pitchFamily="18" charset="0"/>
            </a:endParaRPr>
          </a:p>
          <a:p>
            <a:pPr eaLnBrk="1" hangingPunct="1">
              <a:spcBef>
                <a:spcPct val="0"/>
              </a:spcBef>
              <a:buClrTx/>
              <a:buSzTx/>
              <a:buFontTx/>
              <a:buChar char="•"/>
            </a:pPr>
            <a:r>
              <a:rPr lang="fr-FR" altLang="fr-FR" sz="2400">
                <a:latin typeface="Times New Roman" panose="02020603050405020304" pitchFamily="18" charset="0"/>
              </a:rPr>
              <a:t> Accès lent (par ex. au démarrage du pc).</a:t>
            </a:r>
          </a:p>
          <a:p>
            <a:pPr eaLnBrk="1" hangingPunct="1">
              <a:spcBef>
                <a:spcPct val="0"/>
              </a:spcBef>
              <a:buClrTx/>
              <a:buSzTx/>
              <a:buFontTx/>
              <a:buChar char="•"/>
            </a:pPr>
            <a:endParaRPr lang="fr-FR" altLang="fr-FR" sz="2400">
              <a:latin typeface="Times New Roman" panose="02020603050405020304" pitchFamily="18" charset="0"/>
            </a:endParaRPr>
          </a:p>
        </p:txBody>
      </p:sp>
      <p:sp>
        <p:nvSpPr>
          <p:cNvPr id="70661" name="Line 5">
            <a:extLst>
              <a:ext uri="{FF2B5EF4-FFF2-40B4-BE49-F238E27FC236}">
                <a16:creationId xmlns:a16="http://schemas.microsoft.com/office/drawing/2014/main" id="{972BC3BA-5365-45EB-99BD-CA62DB9C79BF}"/>
              </a:ext>
            </a:extLst>
          </p:cNvPr>
          <p:cNvSpPr>
            <a:spLocks noChangeShapeType="1"/>
          </p:cNvSpPr>
          <p:nvPr/>
        </p:nvSpPr>
        <p:spPr bwMode="auto">
          <a:xfrm>
            <a:off x="4000500" y="4714875"/>
            <a:ext cx="1512888" cy="0"/>
          </a:xfrm>
          <a:prstGeom prst="line">
            <a:avLst/>
          </a:prstGeom>
          <a:noFill/>
          <a:ln w="28575">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0662" name="Rectangle 6">
            <a:extLst>
              <a:ext uri="{FF2B5EF4-FFF2-40B4-BE49-F238E27FC236}">
                <a16:creationId xmlns:a16="http://schemas.microsoft.com/office/drawing/2014/main" id="{F26A6BEE-2D0D-49FA-832B-7E3C8936BBC2}"/>
              </a:ext>
            </a:extLst>
          </p:cNvPr>
          <p:cNvSpPr>
            <a:spLocks noGrp="1"/>
          </p:cNvSpPr>
          <p:nvPr>
            <p:ph type="title"/>
          </p:nvPr>
        </p:nvSpPr>
        <p:spPr>
          <a:xfrm>
            <a:off x="714375" y="0"/>
            <a:ext cx="7772400" cy="1557338"/>
          </a:xfrm>
          <a:noFill/>
        </p:spPr>
        <p:txBody>
          <a:bodyPr/>
          <a:lstStyle/>
          <a:p>
            <a:pPr eaLnBrk="1" hangingPunct="1"/>
            <a:r>
              <a:rPr lang="fr-FR" altLang="fr-FR" sz="3600" b="1"/>
              <a:t>Rappel </a:t>
            </a:r>
            <a:br>
              <a:rPr lang="fr-FR" altLang="fr-FR" sz="3600" b="1"/>
            </a:br>
            <a:r>
              <a:rPr lang="fr-FR" altLang="fr-FR" sz="3200" b="1"/>
              <a:t>Rôle et caractéristiques des composants</a:t>
            </a:r>
          </a:p>
        </p:txBody>
      </p:sp>
      <p:sp>
        <p:nvSpPr>
          <p:cNvPr id="70663" name="Espace réservé du numéro de diapositive 3">
            <a:extLst>
              <a:ext uri="{FF2B5EF4-FFF2-40B4-BE49-F238E27FC236}">
                <a16:creationId xmlns:a16="http://schemas.microsoft.com/office/drawing/2014/main" id="{15BB8CB0-1209-41FD-BC33-EAE5B99099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E0816C-B4D0-4C90-A02B-294C3E3143E1}" type="slidenum">
              <a:rPr lang="fr-FR" altLang="fr-FR">
                <a:solidFill>
                  <a:srgbClr val="FFFFFF"/>
                </a:solidFill>
              </a:rPr>
              <a:pPr/>
              <a:t>54</a:t>
            </a:fld>
            <a:endParaRPr lang="fr-FR" altLang="fr-FR">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B14F39A-DE90-4B88-99B4-5A7672CAB165}"/>
              </a:ext>
            </a:extLst>
          </p:cNvPr>
          <p:cNvSpPr>
            <a:spLocks noGrp="1"/>
          </p:cNvSpPr>
          <p:nvPr>
            <p:ph type="title"/>
          </p:nvPr>
        </p:nvSpPr>
        <p:spPr>
          <a:xfrm>
            <a:off x="611188" y="188913"/>
            <a:ext cx="7772400" cy="1368425"/>
          </a:xfrm>
        </p:spPr>
        <p:txBody>
          <a:bodyPr/>
          <a:lstStyle/>
          <a:p>
            <a:pPr eaLnBrk="1" hangingPunct="1"/>
            <a:r>
              <a:rPr lang="fr-FR" altLang="fr-FR" sz="3600" b="1"/>
              <a:t>Rappel: </a:t>
            </a:r>
            <a:br>
              <a:rPr lang="fr-FR" altLang="fr-FR" sz="3600" b="1"/>
            </a:br>
            <a:r>
              <a:rPr lang="fr-FR" altLang="fr-FR" sz="3200" b="1"/>
              <a:t>Rôle et caractéristiques des composants</a:t>
            </a:r>
          </a:p>
        </p:txBody>
      </p:sp>
      <p:graphicFrame>
        <p:nvGraphicFramePr>
          <p:cNvPr id="71683" name="Object 3">
            <a:extLst>
              <a:ext uri="{FF2B5EF4-FFF2-40B4-BE49-F238E27FC236}">
                <a16:creationId xmlns:a16="http://schemas.microsoft.com/office/drawing/2014/main" id="{70D355C0-2A14-4846-99F5-308838ACFD6C}"/>
              </a:ext>
            </a:extLst>
          </p:cNvPr>
          <p:cNvGraphicFramePr>
            <a:graphicFrameLocks noChangeAspect="1"/>
          </p:cNvGraphicFramePr>
          <p:nvPr/>
        </p:nvGraphicFramePr>
        <p:xfrm>
          <a:off x="6443663" y="1916113"/>
          <a:ext cx="2085975" cy="1228725"/>
        </p:xfrm>
        <a:graphic>
          <a:graphicData uri="http://schemas.openxmlformats.org/presentationml/2006/ole">
            <mc:AlternateContent xmlns:mc="http://schemas.openxmlformats.org/markup-compatibility/2006">
              <mc:Choice xmlns:v="urn:schemas-microsoft-com:vml" Requires="v">
                <p:oleObj spid="_x0000_s71689" name="Feuille de calcul" r:id="rId3" imgW="2086272" imgH="1381600" progId="Excel.Sheet.8">
                  <p:embed/>
                </p:oleObj>
              </mc:Choice>
              <mc:Fallback>
                <p:oleObj name="Feuille de calcul" r:id="rId3" imgW="2086272" imgH="13816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916113"/>
                        <a:ext cx="20859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a:extLst>
              <a:ext uri="{FF2B5EF4-FFF2-40B4-BE49-F238E27FC236}">
                <a16:creationId xmlns:a16="http://schemas.microsoft.com/office/drawing/2014/main" id="{E60B18C4-3E35-4CEE-BE98-03C8BE32BFE0}"/>
              </a:ext>
            </a:extLst>
          </p:cNvPr>
          <p:cNvGraphicFramePr>
            <a:graphicFrameLocks noChangeAspect="1"/>
          </p:cNvGraphicFramePr>
          <p:nvPr/>
        </p:nvGraphicFramePr>
        <p:xfrm>
          <a:off x="0" y="1700213"/>
          <a:ext cx="3059113" cy="2279650"/>
        </p:xfrm>
        <a:graphic>
          <a:graphicData uri="http://schemas.openxmlformats.org/presentationml/2006/ole">
            <mc:AlternateContent xmlns:mc="http://schemas.openxmlformats.org/markup-compatibility/2006">
              <mc:Choice xmlns:v="urn:schemas-microsoft-com:vml" Requires="v">
                <p:oleObj spid="_x0000_s71690" name="Feuille de calcul" r:id="rId5" imgW="2085970" imgH="1457315" progId="Excel.Sheet.8">
                  <p:embed/>
                </p:oleObj>
              </mc:Choice>
              <mc:Fallback>
                <p:oleObj name="Feuille de calcul" r:id="rId5" imgW="2085970" imgH="1457315"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00213"/>
                        <a:ext cx="305911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a:extLst>
              <a:ext uri="{FF2B5EF4-FFF2-40B4-BE49-F238E27FC236}">
                <a16:creationId xmlns:a16="http://schemas.microsoft.com/office/drawing/2014/main" id="{43AC5084-1D46-4A68-BAE2-613C4C9DBCF6}"/>
              </a:ext>
            </a:extLst>
          </p:cNvPr>
          <p:cNvGraphicFramePr>
            <a:graphicFrameLocks noChangeAspect="1"/>
          </p:cNvGraphicFramePr>
          <p:nvPr/>
        </p:nvGraphicFramePr>
        <p:xfrm>
          <a:off x="5219700" y="4149725"/>
          <a:ext cx="3446463" cy="2459038"/>
        </p:xfrm>
        <a:graphic>
          <a:graphicData uri="http://schemas.openxmlformats.org/presentationml/2006/ole">
            <mc:AlternateContent xmlns:mc="http://schemas.openxmlformats.org/markup-compatibility/2006">
              <mc:Choice xmlns:v="urn:schemas-microsoft-com:vml" Requires="v">
                <p:oleObj spid="_x0000_s71691" name="Feuille de calcul" r:id="rId7" imgW="2276736" imgH="1419437" progId="Excel.Sheet.8">
                  <p:embed/>
                </p:oleObj>
              </mc:Choice>
              <mc:Fallback>
                <p:oleObj name="Feuille de calcul" r:id="rId7" imgW="2276736" imgH="1419437" progId="Excel.Shee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4149725"/>
                        <a:ext cx="3446463"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6" name="Text Box 6">
            <a:extLst>
              <a:ext uri="{FF2B5EF4-FFF2-40B4-BE49-F238E27FC236}">
                <a16:creationId xmlns:a16="http://schemas.microsoft.com/office/drawing/2014/main" id="{354AECCC-7985-4863-A1FD-C8A98ABC5CD3}"/>
              </a:ext>
            </a:extLst>
          </p:cNvPr>
          <p:cNvSpPr txBox="1">
            <a:spLocks noChangeArrowheads="1"/>
          </p:cNvSpPr>
          <p:nvPr/>
        </p:nvSpPr>
        <p:spPr bwMode="auto">
          <a:xfrm>
            <a:off x="179388" y="4365625"/>
            <a:ext cx="4537075" cy="2251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Char char="•"/>
            </a:pPr>
            <a:r>
              <a:rPr lang="fr-FR" altLang="fr-FR" sz="2000">
                <a:latin typeface="Times New Roman" panose="02020603050405020304" pitchFamily="18" charset="0"/>
              </a:rPr>
              <a:t>Random Access Memory</a:t>
            </a:r>
          </a:p>
          <a:p>
            <a:pPr eaLnBrk="1" hangingPunct="1">
              <a:spcBef>
                <a:spcPct val="0"/>
              </a:spcBef>
              <a:buClrTx/>
              <a:buSzTx/>
              <a:buFontTx/>
              <a:buChar char="•"/>
            </a:pPr>
            <a:r>
              <a:rPr lang="fr-FR" altLang="fr-FR" sz="2000">
                <a:latin typeface="Times New Roman" panose="02020603050405020304" pitchFamily="18" charset="0"/>
              </a:rPr>
              <a:t>mémoire de stockage temporaire (se vide à l'arrêt de l'ordinateur)</a:t>
            </a:r>
          </a:p>
          <a:p>
            <a:pPr eaLnBrk="1" hangingPunct="1">
              <a:spcBef>
                <a:spcPct val="0"/>
              </a:spcBef>
              <a:buClrTx/>
              <a:buSzTx/>
              <a:buFontTx/>
              <a:buChar char="•"/>
            </a:pPr>
            <a:r>
              <a:rPr lang="fr-FR" altLang="fr-FR" sz="2000">
                <a:latin typeface="Times New Roman" panose="02020603050405020304" pitchFamily="18" charset="0"/>
              </a:rPr>
              <a:t> peu de capacité, coût important</a:t>
            </a:r>
          </a:p>
          <a:p>
            <a:pPr eaLnBrk="1" hangingPunct="1">
              <a:spcBef>
                <a:spcPct val="0"/>
              </a:spcBef>
              <a:buClrTx/>
              <a:buSzTx/>
              <a:buFontTx/>
              <a:buChar char="•"/>
            </a:pPr>
            <a:r>
              <a:rPr lang="fr-FR" altLang="fr-FR" sz="2000">
                <a:latin typeface="Times New Roman" panose="02020603050405020304" pitchFamily="18" charset="0"/>
              </a:rPr>
              <a:t> accès rapide</a:t>
            </a:r>
          </a:p>
          <a:p>
            <a:pPr eaLnBrk="1" hangingPunct="1">
              <a:spcBef>
                <a:spcPct val="0"/>
              </a:spcBef>
              <a:buClrTx/>
              <a:buSzTx/>
              <a:buFontTx/>
              <a:buChar char="•"/>
            </a:pPr>
            <a:r>
              <a:rPr lang="fr-FR" altLang="fr-FR" sz="2000">
                <a:latin typeface="Times New Roman" panose="02020603050405020304" pitchFamily="18" charset="0"/>
              </a:rPr>
              <a:t> déterminant pour la capacité générale de l'ordinateur.</a:t>
            </a:r>
          </a:p>
        </p:txBody>
      </p:sp>
      <p:sp>
        <p:nvSpPr>
          <p:cNvPr id="71687" name="Line 7">
            <a:extLst>
              <a:ext uri="{FF2B5EF4-FFF2-40B4-BE49-F238E27FC236}">
                <a16:creationId xmlns:a16="http://schemas.microsoft.com/office/drawing/2014/main" id="{846419E3-DC62-4B03-90EA-D878B8123371}"/>
              </a:ext>
            </a:extLst>
          </p:cNvPr>
          <p:cNvSpPr>
            <a:spLocks noChangeShapeType="1"/>
          </p:cNvSpPr>
          <p:nvPr/>
        </p:nvSpPr>
        <p:spPr bwMode="auto">
          <a:xfrm flipV="1">
            <a:off x="1692275" y="4005263"/>
            <a:ext cx="0" cy="360362"/>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688" name="Espace réservé du numéro de diapositive 3">
            <a:extLst>
              <a:ext uri="{FF2B5EF4-FFF2-40B4-BE49-F238E27FC236}">
                <a16:creationId xmlns:a16="http://schemas.microsoft.com/office/drawing/2014/main" id="{8C8316BF-5D1E-4659-A3AA-C240892046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037A34-4CEC-4893-9B2E-840448C4D60B}" type="slidenum">
              <a:rPr lang="fr-FR" altLang="fr-FR">
                <a:solidFill>
                  <a:srgbClr val="FFFFFF"/>
                </a:solidFill>
              </a:rPr>
              <a:pPr/>
              <a:t>55</a:t>
            </a:fld>
            <a:endParaRPr lang="fr-FR" altLang="fr-F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EB0774A-B1D0-4DAB-8E7C-7D5977E0AB80}"/>
              </a:ext>
            </a:extLst>
          </p:cNvPr>
          <p:cNvSpPr>
            <a:spLocks noGrp="1"/>
          </p:cNvSpPr>
          <p:nvPr>
            <p:ph type="title"/>
          </p:nvPr>
        </p:nvSpPr>
        <p:spPr>
          <a:xfrm>
            <a:off x="539750" y="0"/>
            <a:ext cx="7772400" cy="1143000"/>
          </a:xfrm>
        </p:spPr>
        <p:txBody>
          <a:bodyPr/>
          <a:lstStyle/>
          <a:p>
            <a:pPr eaLnBrk="1" hangingPunct="1"/>
            <a:r>
              <a:rPr lang="fr-FR" altLang="fr-FR" sz="3600" b="1"/>
              <a:t>Rappel </a:t>
            </a:r>
            <a:br>
              <a:rPr lang="fr-FR" altLang="fr-FR" sz="3600" b="1"/>
            </a:br>
            <a:r>
              <a:rPr lang="fr-FR" altLang="fr-FR" sz="3200" b="1"/>
              <a:t>Rôle et caractéristiques des composants</a:t>
            </a:r>
          </a:p>
        </p:txBody>
      </p:sp>
      <p:graphicFrame>
        <p:nvGraphicFramePr>
          <p:cNvPr id="72707" name="Object 8">
            <a:extLst>
              <a:ext uri="{FF2B5EF4-FFF2-40B4-BE49-F238E27FC236}">
                <a16:creationId xmlns:a16="http://schemas.microsoft.com/office/drawing/2014/main" id="{1FC79FAC-CB3D-4620-B286-DB259CF41948}"/>
              </a:ext>
            </a:extLst>
          </p:cNvPr>
          <p:cNvGraphicFramePr>
            <a:graphicFrameLocks noChangeAspect="1"/>
          </p:cNvGraphicFramePr>
          <p:nvPr>
            <p:ph sz="quarter" idx="1"/>
          </p:nvPr>
        </p:nvGraphicFramePr>
        <p:xfrm>
          <a:off x="357188" y="1357313"/>
          <a:ext cx="2663825" cy="1860550"/>
        </p:xfrm>
        <a:graphic>
          <a:graphicData uri="http://schemas.openxmlformats.org/presentationml/2006/ole">
            <mc:AlternateContent xmlns:mc="http://schemas.openxmlformats.org/markup-compatibility/2006">
              <mc:Choice xmlns:v="urn:schemas-microsoft-com:vml" Requires="v">
                <p:oleObj spid="_x0000_s72714" name="Feuille de calcul" r:id="rId3" imgW="2085970" imgH="1457315" progId="Excel.Sheet.8">
                  <p:embed/>
                </p:oleObj>
              </mc:Choice>
              <mc:Fallback>
                <p:oleObj name="Feuille de calcul" r:id="rId3" imgW="2085970" imgH="1457315"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357313"/>
                        <a:ext cx="266382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3">
            <a:extLst>
              <a:ext uri="{FF2B5EF4-FFF2-40B4-BE49-F238E27FC236}">
                <a16:creationId xmlns:a16="http://schemas.microsoft.com/office/drawing/2014/main" id="{BFBB8204-1FB5-4DC7-95BF-45EA8FE5F2F7}"/>
              </a:ext>
            </a:extLst>
          </p:cNvPr>
          <p:cNvGraphicFramePr>
            <a:graphicFrameLocks noChangeAspect="1"/>
          </p:cNvGraphicFramePr>
          <p:nvPr/>
        </p:nvGraphicFramePr>
        <p:xfrm>
          <a:off x="6286500" y="1428750"/>
          <a:ext cx="2519363" cy="1584325"/>
        </p:xfrm>
        <a:graphic>
          <a:graphicData uri="http://schemas.openxmlformats.org/presentationml/2006/ole">
            <mc:AlternateContent xmlns:mc="http://schemas.openxmlformats.org/markup-compatibility/2006">
              <mc:Choice xmlns:v="urn:schemas-microsoft-com:vml" Requires="v">
                <p:oleObj spid="_x0000_s72715" name="Feuille de calcul" r:id="rId5" imgW="2086272" imgH="1381600" progId="Excel.Sheet.8">
                  <p:embed/>
                </p:oleObj>
              </mc:Choice>
              <mc:Fallback>
                <p:oleObj name="Feuille de calcul" r:id="rId5" imgW="2086272" imgH="13816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428750"/>
                        <a:ext cx="25193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4">
            <a:extLst>
              <a:ext uri="{FF2B5EF4-FFF2-40B4-BE49-F238E27FC236}">
                <a16:creationId xmlns:a16="http://schemas.microsoft.com/office/drawing/2014/main" id="{3F7AB4A1-1624-4236-9C78-B4D50751D403}"/>
              </a:ext>
            </a:extLst>
          </p:cNvPr>
          <p:cNvGraphicFramePr>
            <a:graphicFrameLocks noChangeAspect="1"/>
          </p:cNvGraphicFramePr>
          <p:nvPr/>
        </p:nvGraphicFramePr>
        <p:xfrm>
          <a:off x="3995738" y="2781300"/>
          <a:ext cx="2286000" cy="1143000"/>
        </p:xfrm>
        <a:graphic>
          <a:graphicData uri="http://schemas.openxmlformats.org/presentationml/2006/ole">
            <mc:AlternateContent xmlns:mc="http://schemas.openxmlformats.org/markup-compatibility/2006">
              <mc:Choice xmlns:v="urn:schemas-microsoft-com:vml" Requires="v">
                <p:oleObj spid="_x0000_s72716" name="Feuille de calcul" r:id="rId7" imgW="2086051" imgH="628802" progId="Excel.Sheet.8">
                  <p:embed/>
                </p:oleObj>
              </mc:Choice>
              <mc:Fallback>
                <p:oleObj name="Feuille de calcul" r:id="rId7" imgW="2086051" imgH="628802" progId="Excel.Shee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27813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5">
            <a:extLst>
              <a:ext uri="{FF2B5EF4-FFF2-40B4-BE49-F238E27FC236}">
                <a16:creationId xmlns:a16="http://schemas.microsoft.com/office/drawing/2014/main" id="{A59309F0-ADEF-4C22-BEC3-B6B2C34E896A}"/>
              </a:ext>
            </a:extLst>
          </p:cNvPr>
          <p:cNvGraphicFramePr>
            <a:graphicFrameLocks noChangeAspect="1"/>
          </p:cNvGraphicFramePr>
          <p:nvPr/>
        </p:nvGraphicFramePr>
        <p:xfrm>
          <a:off x="4725988" y="4038600"/>
          <a:ext cx="3810000" cy="2641600"/>
        </p:xfrm>
        <a:graphic>
          <a:graphicData uri="http://schemas.openxmlformats.org/presentationml/2006/ole">
            <mc:AlternateContent xmlns:mc="http://schemas.openxmlformats.org/markup-compatibility/2006">
              <mc:Choice xmlns:v="urn:schemas-microsoft-com:vml" Requires="v">
                <p:oleObj spid="_x0000_s72717" name="Feuille de calcul" r:id="rId9" imgW="2276736" imgH="1419437" progId="Excel.Sheet.8">
                  <p:embed/>
                </p:oleObj>
              </mc:Choice>
              <mc:Fallback>
                <p:oleObj name="Feuille de calcul" r:id="rId9" imgW="2276736" imgH="1419437" progId="Excel.Shee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5988" y="4038600"/>
                        <a:ext cx="38100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1" name="Text Box 6">
            <a:extLst>
              <a:ext uri="{FF2B5EF4-FFF2-40B4-BE49-F238E27FC236}">
                <a16:creationId xmlns:a16="http://schemas.microsoft.com/office/drawing/2014/main" id="{917B408E-AD3E-4B04-8E51-21449305F294}"/>
              </a:ext>
            </a:extLst>
          </p:cNvPr>
          <p:cNvSpPr txBox="1">
            <a:spLocks noChangeArrowheads="1"/>
          </p:cNvSpPr>
          <p:nvPr/>
        </p:nvSpPr>
        <p:spPr bwMode="auto">
          <a:xfrm>
            <a:off x="214313" y="3176588"/>
            <a:ext cx="3529012" cy="3775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Char char="•"/>
            </a:pPr>
            <a:r>
              <a:rPr lang="fr-FR" altLang="fr-FR" sz="2000">
                <a:latin typeface="Times New Roman" panose="02020603050405020304" pitchFamily="18" charset="0"/>
              </a:rPr>
              <a:t> exécute les programmes stockés dans la RAM</a:t>
            </a:r>
          </a:p>
          <a:p>
            <a:pPr eaLnBrk="1" hangingPunct="1">
              <a:spcBef>
                <a:spcPct val="0"/>
              </a:spcBef>
              <a:buClrTx/>
              <a:buSzTx/>
              <a:buFontTx/>
              <a:buChar char="•"/>
            </a:pPr>
            <a:endParaRPr lang="fr-FR" altLang="fr-FR" sz="2000">
              <a:latin typeface="Times New Roman" panose="02020603050405020304" pitchFamily="18" charset="0"/>
            </a:endParaRPr>
          </a:p>
          <a:p>
            <a:pPr eaLnBrk="1" hangingPunct="1">
              <a:spcBef>
                <a:spcPct val="0"/>
              </a:spcBef>
              <a:buClrTx/>
              <a:buSzTx/>
              <a:buFontTx/>
              <a:buChar char="•"/>
            </a:pPr>
            <a:r>
              <a:rPr lang="fr-FR" altLang="fr-FR" sz="2000">
                <a:latin typeface="Times New Roman" panose="02020603050405020304" pitchFamily="18" charset="0"/>
              </a:rPr>
              <a:t> fait les </a:t>
            </a:r>
            <a:r>
              <a:rPr lang="fr-FR" altLang="fr-FR" sz="2000" b="1">
                <a:latin typeface="Times New Roman" panose="02020603050405020304" pitchFamily="18" charset="0"/>
              </a:rPr>
              <a:t>calculs</a:t>
            </a:r>
            <a:r>
              <a:rPr lang="fr-FR" altLang="fr-FR" sz="2000">
                <a:latin typeface="Times New Roman" panose="02020603050405020304" pitchFamily="18" charset="0"/>
              </a:rPr>
              <a:t> et gère les    </a:t>
            </a:r>
            <a:r>
              <a:rPr lang="fr-FR" altLang="fr-FR" sz="2000" b="1">
                <a:latin typeface="Times New Roman" panose="02020603050405020304" pitchFamily="18" charset="0"/>
              </a:rPr>
              <a:t>échanges de données</a:t>
            </a:r>
            <a:r>
              <a:rPr lang="fr-FR" altLang="fr-FR" sz="2000">
                <a:latin typeface="Times New Roman" panose="02020603050405020304" pitchFamily="18" charset="0"/>
              </a:rPr>
              <a:t> entre les mémoires</a:t>
            </a:r>
          </a:p>
          <a:p>
            <a:pPr eaLnBrk="1" hangingPunct="1">
              <a:spcBef>
                <a:spcPct val="0"/>
              </a:spcBef>
              <a:buClrTx/>
              <a:buSzTx/>
              <a:buFontTx/>
              <a:buChar char="•"/>
            </a:pPr>
            <a:endParaRPr lang="fr-FR" altLang="fr-FR" sz="2000">
              <a:latin typeface="Times New Roman" panose="02020603050405020304" pitchFamily="18" charset="0"/>
            </a:endParaRPr>
          </a:p>
          <a:p>
            <a:pPr eaLnBrk="1" hangingPunct="1">
              <a:spcBef>
                <a:spcPct val="0"/>
              </a:spcBef>
              <a:buClrTx/>
              <a:buSzTx/>
              <a:buFontTx/>
              <a:buChar char="•"/>
            </a:pPr>
            <a:r>
              <a:rPr lang="fr-FR" altLang="fr-FR" sz="2000">
                <a:latin typeface="Times New Roman" panose="02020603050405020304" pitchFamily="18" charset="0"/>
              </a:rPr>
              <a:t> travaille à la cadence d'une </a:t>
            </a:r>
            <a:r>
              <a:rPr lang="fr-FR" altLang="fr-FR" sz="2000" b="1">
                <a:latin typeface="Times New Roman" panose="02020603050405020304" pitchFamily="18" charset="0"/>
              </a:rPr>
              <a:t>horloge</a:t>
            </a:r>
            <a:r>
              <a:rPr lang="fr-FR" altLang="fr-FR" sz="2000">
                <a:latin typeface="Times New Roman" panose="02020603050405020304" pitchFamily="18" charset="0"/>
              </a:rPr>
              <a:t> dont la vitesse est donnée en Ghz (1 Ghz= 1milliards de battements par seconde) </a:t>
            </a:r>
          </a:p>
        </p:txBody>
      </p:sp>
      <p:sp>
        <p:nvSpPr>
          <p:cNvPr id="72712" name="Line 7">
            <a:extLst>
              <a:ext uri="{FF2B5EF4-FFF2-40B4-BE49-F238E27FC236}">
                <a16:creationId xmlns:a16="http://schemas.microsoft.com/office/drawing/2014/main" id="{1A89D118-A9B3-4AA9-B876-ADDB82912E15}"/>
              </a:ext>
            </a:extLst>
          </p:cNvPr>
          <p:cNvSpPr>
            <a:spLocks noChangeShapeType="1"/>
          </p:cNvSpPr>
          <p:nvPr/>
        </p:nvSpPr>
        <p:spPr bwMode="auto">
          <a:xfrm flipV="1">
            <a:off x="3708400" y="3933825"/>
            <a:ext cx="576263" cy="1511300"/>
          </a:xfrm>
          <a:prstGeom prst="line">
            <a:avLst/>
          </a:prstGeom>
          <a:noFill/>
          <a:ln w="381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 name="Espace réservé du numéro de diapositive 3">
            <a:extLst>
              <a:ext uri="{FF2B5EF4-FFF2-40B4-BE49-F238E27FC236}">
                <a16:creationId xmlns:a16="http://schemas.microsoft.com/office/drawing/2014/main" id="{53E9E603-DBC8-418C-8F44-5A7DCBD829D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04E549F5-BDD5-4971-990C-4C5FFD81EECF}" type="slidenum">
              <a:rPr lang="fr-FR" altLang="fr-FR" sz="1200">
                <a:solidFill>
                  <a:srgbClr val="FFFFFF"/>
                </a:solidFill>
              </a:rPr>
              <a:pPr>
                <a:lnSpc>
                  <a:spcPct val="80000"/>
                </a:lnSpc>
              </a:pPr>
              <a:t>56</a:t>
            </a:fld>
            <a:endParaRPr lang="fr-FR" altLang="fr-FR" sz="1200">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arte mère">
            <a:extLst>
              <a:ext uri="{FF2B5EF4-FFF2-40B4-BE49-F238E27FC236}">
                <a16:creationId xmlns:a16="http://schemas.microsoft.com/office/drawing/2014/main" id="{1C47EB99-A4D3-4C67-BB1D-09E86343A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7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a:extLst>
              <a:ext uri="{FF2B5EF4-FFF2-40B4-BE49-F238E27FC236}">
                <a16:creationId xmlns:a16="http://schemas.microsoft.com/office/drawing/2014/main" id="{DB41D8AE-A5F7-4F4C-BDD4-DB3D5CA14D04}"/>
              </a:ext>
            </a:extLst>
          </p:cNvPr>
          <p:cNvSpPr txBox="1">
            <a:spLocks noChangeArrowheads="1"/>
          </p:cNvSpPr>
          <p:nvPr/>
        </p:nvSpPr>
        <p:spPr bwMode="auto">
          <a:xfrm>
            <a:off x="6084888" y="260350"/>
            <a:ext cx="2590800"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le ventilateur cache le </a:t>
            </a:r>
            <a:r>
              <a:rPr lang="fr-FR" altLang="fr-FR" sz="2000" b="1">
                <a:latin typeface="Times New Roman" panose="02020603050405020304" pitchFamily="18" charset="0"/>
              </a:rPr>
              <a:t>microprocesseur</a:t>
            </a:r>
            <a:endParaRPr lang="fr-FR" altLang="fr-FR" sz="2000">
              <a:latin typeface="Times New Roman" panose="02020603050405020304" pitchFamily="18" charset="0"/>
            </a:endParaRPr>
          </a:p>
        </p:txBody>
      </p:sp>
      <p:sp>
        <p:nvSpPr>
          <p:cNvPr id="73732" name="Line 4">
            <a:extLst>
              <a:ext uri="{FF2B5EF4-FFF2-40B4-BE49-F238E27FC236}">
                <a16:creationId xmlns:a16="http://schemas.microsoft.com/office/drawing/2014/main" id="{B0792A78-BB90-47FC-AA4D-90EA80EB3DD5}"/>
              </a:ext>
            </a:extLst>
          </p:cNvPr>
          <p:cNvSpPr>
            <a:spLocks noChangeShapeType="1"/>
          </p:cNvSpPr>
          <p:nvPr/>
        </p:nvSpPr>
        <p:spPr bwMode="auto">
          <a:xfrm flipH="1">
            <a:off x="3348038" y="620713"/>
            <a:ext cx="2736850" cy="863600"/>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33" name="Text Box 5">
            <a:extLst>
              <a:ext uri="{FF2B5EF4-FFF2-40B4-BE49-F238E27FC236}">
                <a16:creationId xmlns:a16="http://schemas.microsoft.com/office/drawing/2014/main" id="{CFFAA5EC-3CF1-4D87-9D54-8B85A0154351}"/>
              </a:ext>
            </a:extLst>
          </p:cNvPr>
          <p:cNvSpPr txBox="1">
            <a:spLocks noChangeArrowheads="1"/>
          </p:cNvSpPr>
          <p:nvPr/>
        </p:nvSpPr>
        <p:spPr bwMode="auto">
          <a:xfrm>
            <a:off x="5867400" y="1125538"/>
            <a:ext cx="3276600" cy="16414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radiateur qui dissipe la chaleur du chipset, qui gère les échanges de données entre les périphériques, la mémoire vive et le microprocesseur</a:t>
            </a:r>
          </a:p>
        </p:txBody>
      </p:sp>
      <p:sp>
        <p:nvSpPr>
          <p:cNvPr id="73734" name="Line 6">
            <a:extLst>
              <a:ext uri="{FF2B5EF4-FFF2-40B4-BE49-F238E27FC236}">
                <a16:creationId xmlns:a16="http://schemas.microsoft.com/office/drawing/2014/main" id="{A42DEC3A-A33A-47EE-A048-E7CFE0853AF8}"/>
              </a:ext>
            </a:extLst>
          </p:cNvPr>
          <p:cNvSpPr>
            <a:spLocks noChangeShapeType="1"/>
          </p:cNvSpPr>
          <p:nvPr/>
        </p:nvSpPr>
        <p:spPr bwMode="auto">
          <a:xfrm flipH="1">
            <a:off x="2916238" y="1773238"/>
            <a:ext cx="2951162" cy="1439862"/>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35" name="Text Box 7">
            <a:extLst>
              <a:ext uri="{FF2B5EF4-FFF2-40B4-BE49-F238E27FC236}">
                <a16:creationId xmlns:a16="http://schemas.microsoft.com/office/drawing/2014/main" id="{D9392B0B-64C2-4CE7-94C3-BE586DAF315C}"/>
              </a:ext>
            </a:extLst>
          </p:cNvPr>
          <p:cNvSpPr txBox="1">
            <a:spLocks noChangeArrowheads="1"/>
          </p:cNvSpPr>
          <p:nvPr/>
        </p:nvSpPr>
        <p:spPr bwMode="auto">
          <a:xfrm>
            <a:off x="6084888" y="2781300"/>
            <a:ext cx="287972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la mémoire vive (RAM) est cachée par la nappe</a:t>
            </a:r>
          </a:p>
        </p:txBody>
      </p:sp>
      <p:sp>
        <p:nvSpPr>
          <p:cNvPr id="73736" name="Line 8">
            <a:extLst>
              <a:ext uri="{FF2B5EF4-FFF2-40B4-BE49-F238E27FC236}">
                <a16:creationId xmlns:a16="http://schemas.microsoft.com/office/drawing/2014/main" id="{10ABE707-C687-46BB-BA00-E17FF3E07C6D}"/>
              </a:ext>
            </a:extLst>
          </p:cNvPr>
          <p:cNvSpPr>
            <a:spLocks noChangeShapeType="1"/>
          </p:cNvSpPr>
          <p:nvPr/>
        </p:nvSpPr>
        <p:spPr bwMode="auto">
          <a:xfrm flipH="1" flipV="1">
            <a:off x="5076825" y="2420938"/>
            <a:ext cx="1008063" cy="720725"/>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37" name="Text Box 9">
            <a:extLst>
              <a:ext uri="{FF2B5EF4-FFF2-40B4-BE49-F238E27FC236}">
                <a16:creationId xmlns:a16="http://schemas.microsoft.com/office/drawing/2014/main" id="{F33E115C-8EAD-46F9-AA52-08C2C83A20E2}"/>
              </a:ext>
            </a:extLst>
          </p:cNvPr>
          <p:cNvSpPr txBox="1">
            <a:spLocks noChangeArrowheads="1"/>
          </p:cNvSpPr>
          <p:nvPr/>
        </p:nvSpPr>
        <p:spPr bwMode="auto">
          <a:xfrm>
            <a:off x="6227763" y="3573463"/>
            <a:ext cx="2592387"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carte graphique (sur un port AGP)</a:t>
            </a:r>
          </a:p>
        </p:txBody>
      </p:sp>
      <p:sp>
        <p:nvSpPr>
          <p:cNvPr id="73738" name="Line 10">
            <a:extLst>
              <a:ext uri="{FF2B5EF4-FFF2-40B4-BE49-F238E27FC236}">
                <a16:creationId xmlns:a16="http://schemas.microsoft.com/office/drawing/2014/main" id="{87731B79-E91E-4706-96D3-D3AC0512C6B4}"/>
              </a:ext>
            </a:extLst>
          </p:cNvPr>
          <p:cNvSpPr>
            <a:spLocks noChangeShapeType="1"/>
          </p:cNvSpPr>
          <p:nvPr/>
        </p:nvSpPr>
        <p:spPr bwMode="auto">
          <a:xfrm flipH="1">
            <a:off x="2555875" y="3789363"/>
            <a:ext cx="3671888" cy="792162"/>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39" name="Text Box 11">
            <a:extLst>
              <a:ext uri="{FF2B5EF4-FFF2-40B4-BE49-F238E27FC236}">
                <a16:creationId xmlns:a16="http://schemas.microsoft.com/office/drawing/2014/main" id="{E976AB07-C924-4B95-BEBD-8BBA723B3C24}"/>
              </a:ext>
            </a:extLst>
          </p:cNvPr>
          <p:cNvSpPr txBox="1">
            <a:spLocks noChangeArrowheads="1"/>
          </p:cNvSpPr>
          <p:nvPr/>
        </p:nvSpPr>
        <p:spPr bwMode="auto">
          <a:xfrm>
            <a:off x="6227763" y="4292600"/>
            <a:ext cx="201612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carte son (sur un port PCI)</a:t>
            </a:r>
          </a:p>
        </p:txBody>
      </p:sp>
      <p:sp>
        <p:nvSpPr>
          <p:cNvPr id="73740" name="Line 12">
            <a:extLst>
              <a:ext uri="{FF2B5EF4-FFF2-40B4-BE49-F238E27FC236}">
                <a16:creationId xmlns:a16="http://schemas.microsoft.com/office/drawing/2014/main" id="{603D2279-B4CA-4930-9FDB-30C76414876D}"/>
              </a:ext>
            </a:extLst>
          </p:cNvPr>
          <p:cNvSpPr>
            <a:spLocks noChangeShapeType="1"/>
          </p:cNvSpPr>
          <p:nvPr/>
        </p:nvSpPr>
        <p:spPr bwMode="auto">
          <a:xfrm flipH="1">
            <a:off x="2268538" y="4581525"/>
            <a:ext cx="3959225" cy="647700"/>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41" name="Text Box 13">
            <a:extLst>
              <a:ext uri="{FF2B5EF4-FFF2-40B4-BE49-F238E27FC236}">
                <a16:creationId xmlns:a16="http://schemas.microsoft.com/office/drawing/2014/main" id="{50F192F2-A156-4B9A-9EEC-6AA89A105370}"/>
              </a:ext>
            </a:extLst>
          </p:cNvPr>
          <p:cNvSpPr txBox="1">
            <a:spLocks noChangeArrowheads="1"/>
          </p:cNvSpPr>
          <p:nvPr/>
        </p:nvSpPr>
        <p:spPr bwMode="auto">
          <a:xfrm>
            <a:off x="6156325" y="5084763"/>
            <a:ext cx="2232025"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carte réseau (sur un port PCI)</a:t>
            </a:r>
          </a:p>
        </p:txBody>
      </p:sp>
      <p:sp>
        <p:nvSpPr>
          <p:cNvPr id="73742" name="Line 14">
            <a:extLst>
              <a:ext uri="{FF2B5EF4-FFF2-40B4-BE49-F238E27FC236}">
                <a16:creationId xmlns:a16="http://schemas.microsoft.com/office/drawing/2014/main" id="{0007BE27-366F-4703-8C34-18FA55632AD7}"/>
              </a:ext>
            </a:extLst>
          </p:cNvPr>
          <p:cNvSpPr>
            <a:spLocks noChangeShapeType="1"/>
          </p:cNvSpPr>
          <p:nvPr/>
        </p:nvSpPr>
        <p:spPr bwMode="auto">
          <a:xfrm flipH="1">
            <a:off x="1908175" y="5445125"/>
            <a:ext cx="4248150" cy="144463"/>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43" name="Text Box 15">
            <a:extLst>
              <a:ext uri="{FF2B5EF4-FFF2-40B4-BE49-F238E27FC236}">
                <a16:creationId xmlns:a16="http://schemas.microsoft.com/office/drawing/2014/main" id="{1F0D9E4C-8194-49C3-9A1E-4C11E5E9F58E}"/>
              </a:ext>
            </a:extLst>
          </p:cNvPr>
          <p:cNvSpPr txBox="1">
            <a:spLocks noChangeArrowheads="1"/>
          </p:cNvSpPr>
          <p:nvPr/>
        </p:nvSpPr>
        <p:spPr bwMode="auto">
          <a:xfrm>
            <a:off x="6011863" y="5949950"/>
            <a:ext cx="2952750" cy="727075"/>
          </a:xfrm>
          <a:prstGeom prst="rect">
            <a:avLst/>
          </a:prstGeom>
          <a:noFill/>
          <a:ln w="25400" algn="ctr">
            <a:solidFill>
              <a:schemeClr val="bg2"/>
            </a:solidFill>
            <a:miter lim="800000"/>
            <a:headEnd type="none" w="lg" len="lg"/>
            <a:tailEnd/>
          </a:ln>
          <a:extLst>
            <a:ext uri="{909E8E84-426E-40DD-AFC4-6F175D3DCCD1}">
              <a14:hiddenFill xmlns:a14="http://schemas.microsoft.com/office/drawing/2010/main">
                <a:solidFill>
                  <a:srgbClr val="FFFFFF"/>
                </a:solidFill>
              </a14:hiddenFill>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fr-FR" altLang="fr-FR" sz="2000">
                <a:latin typeface="Times New Roman" panose="02020603050405020304" pitchFamily="18" charset="0"/>
              </a:rPr>
              <a:t>emplacements vides pour d'autres cartes (ports PCI)</a:t>
            </a:r>
          </a:p>
        </p:txBody>
      </p:sp>
      <p:sp>
        <p:nvSpPr>
          <p:cNvPr id="73744" name="Line 16">
            <a:extLst>
              <a:ext uri="{FF2B5EF4-FFF2-40B4-BE49-F238E27FC236}">
                <a16:creationId xmlns:a16="http://schemas.microsoft.com/office/drawing/2014/main" id="{F8AB9B90-0A54-4FE7-B324-C4D2D7E3774F}"/>
              </a:ext>
            </a:extLst>
          </p:cNvPr>
          <p:cNvSpPr>
            <a:spLocks noChangeShapeType="1"/>
          </p:cNvSpPr>
          <p:nvPr/>
        </p:nvSpPr>
        <p:spPr bwMode="auto">
          <a:xfrm flipH="1" flipV="1">
            <a:off x="2916238" y="5949950"/>
            <a:ext cx="3095625" cy="358775"/>
          </a:xfrm>
          <a:prstGeom prst="line">
            <a:avLst/>
          </a:prstGeom>
          <a:noFill/>
          <a:ln w="25400">
            <a:solidFill>
              <a:srgbClr val="FF0000"/>
            </a:solidFill>
            <a:round/>
            <a:headEnd type="none" w="lg" len="lg"/>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 name="Espace réservé du numéro de diapositive 3">
            <a:extLst>
              <a:ext uri="{FF2B5EF4-FFF2-40B4-BE49-F238E27FC236}">
                <a16:creationId xmlns:a16="http://schemas.microsoft.com/office/drawing/2014/main" id="{311D24FB-3614-4A53-931E-1492F14AB68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2DCA93A-D772-4990-A085-A99881550080}" type="slidenum">
              <a:rPr lang="fr-FR" altLang="fr-FR" sz="1200">
                <a:solidFill>
                  <a:srgbClr val="FFFFFF"/>
                </a:solidFill>
              </a:rPr>
              <a:pPr>
                <a:lnSpc>
                  <a:spcPct val="80000"/>
                </a:lnSpc>
              </a:pPr>
              <a:t>57</a:t>
            </a:fld>
            <a:endParaRPr lang="fr-FR" altLang="fr-FR" sz="1200">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a:extLst>
              <a:ext uri="{FF2B5EF4-FFF2-40B4-BE49-F238E27FC236}">
                <a16:creationId xmlns:a16="http://schemas.microsoft.com/office/drawing/2014/main" id="{54AA7261-F52A-4299-926E-1997C38DFAD9}"/>
              </a:ext>
            </a:extLst>
          </p:cNvPr>
          <p:cNvSpPr>
            <a:spLocks noGrp="1"/>
          </p:cNvSpPr>
          <p:nvPr>
            <p:ph type="title"/>
          </p:nvPr>
        </p:nvSpPr>
        <p:spPr>
          <a:xfrm>
            <a:off x="612775" y="228600"/>
            <a:ext cx="8153400" cy="990600"/>
          </a:xfrm>
        </p:spPr>
        <p:txBody>
          <a:bodyPr/>
          <a:lstStyle/>
          <a:p>
            <a:pPr eaLnBrk="1" hangingPunct="1"/>
            <a:r>
              <a:rPr lang="fr-FR" altLang="fr-FR" sz="4000"/>
              <a:t>Fonctionnement interne d'un ordinateur</a:t>
            </a:r>
          </a:p>
        </p:txBody>
      </p:sp>
      <p:sp>
        <p:nvSpPr>
          <p:cNvPr id="74755" name="Espace réservé du contenu 2">
            <a:extLst>
              <a:ext uri="{FF2B5EF4-FFF2-40B4-BE49-F238E27FC236}">
                <a16:creationId xmlns:a16="http://schemas.microsoft.com/office/drawing/2014/main" id="{840ABE01-FEBC-4905-9734-46C3F8E8AAFE}"/>
              </a:ext>
            </a:extLst>
          </p:cNvPr>
          <p:cNvSpPr>
            <a:spLocks noGrp="1"/>
          </p:cNvSpPr>
          <p:nvPr>
            <p:ph sz="quarter" idx="1"/>
          </p:nvPr>
        </p:nvSpPr>
        <p:spPr>
          <a:xfrm>
            <a:off x="612775" y="1600200"/>
            <a:ext cx="8153400" cy="4495800"/>
          </a:xfrm>
        </p:spPr>
        <p:txBody>
          <a:bodyPr/>
          <a:lstStyle/>
          <a:p>
            <a:pPr algn="just" eaLnBrk="1" hangingPunct="1"/>
            <a:r>
              <a:rPr lang="fr-FR" altLang="fr-FR" sz="2800"/>
              <a:t>Il faut savoir que par sa conception même (électrique), l'ordinateur fonctionne en </a:t>
            </a:r>
            <a:r>
              <a:rPr lang="fr-FR" altLang="fr-FR" sz="2800" b="1"/>
              <a:t>mode binaire </a:t>
            </a:r>
            <a:r>
              <a:rPr lang="fr-FR" altLang="fr-FR" sz="2800"/>
              <a:t>(numérotation à base 2). </a:t>
            </a:r>
          </a:p>
          <a:p>
            <a:pPr algn="just" eaLnBrk="1" hangingPunct="1"/>
            <a:r>
              <a:rPr lang="fr-FR" altLang="fr-FR" sz="2800"/>
              <a:t>On convient que quand dans un fil le courant passe, il est représenté par un 1 et 0 quand il n'y a pas de courant.</a:t>
            </a:r>
          </a:p>
          <a:p>
            <a:pPr algn="just" eaLnBrk="1" hangingPunct="1"/>
            <a:r>
              <a:rPr lang="fr-FR" altLang="fr-FR" sz="2800"/>
              <a:t>Toute les données (textes, images, nombres, etc) devront donc être d'abord codées en binaire pour être traitées par l'ordinateur.</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1A570892-E434-49DD-9A7D-320A9592E68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2A196159-D950-459C-8337-0B86739E85E4}" type="slidenum">
              <a:rPr lang="fr-FR" altLang="fr-FR" sz="1200">
                <a:solidFill>
                  <a:srgbClr val="FFFFFF"/>
                </a:solidFill>
              </a:rPr>
              <a:pPr>
                <a:lnSpc>
                  <a:spcPct val="80000"/>
                </a:lnSpc>
              </a:pPr>
              <a:t>58</a:t>
            </a:fld>
            <a:endParaRPr lang="fr-FR" altLang="fr-FR" sz="120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a:extLst>
              <a:ext uri="{FF2B5EF4-FFF2-40B4-BE49-F238E27FC236}">
                <a16:creationId xmlns:a16="http://schemas.microsoft.com/office/drawing/2014/main" id="{D1B59724-6E1F-4BB6-8931-DDE66F3B0ED4}"/>
              </a:ext>
            </a:extLst>
          </p:cNvPr>
          <p:cNvSpPr>
            <a:spLocks noGrp="1"/>
          </p:cNvSpPr>
          <p:nvPr>
            <p:ph type="title"/>
          </p:nvPr>
        </p:nvSpPr>
        <p:spPr>
          <a:xfrm>
            <a:off x="612775" y="228600"/>
            <a:ext cx="8153400" cy="990600"/>
          </a:xfrm>
        </p:spPr>
        <p:txBody>
          <a:bodyPr/>
          <a:lstStyle/>
          <a:p>
            <a:pPr eaLnBrk="1" hangingPunct="1"/>
            <a:r>
              <a:rPr lang="fr-FR" altLang="fr-FR" sz="4000"/>
              <a:t>Fonctionnement interne d'un ordinateur</a:t>
            </a:r>
          </a:p>
        </p:txBody>
      </p:sp>
      <p:sp>
        <p:nvSpPr>
          <p:cNvPr id="75779" name="Espace réservé du contenu 2">
            <a:extLst>
              <a:ext uri="{FF2B5EF4-FFF2-40B4-BE49-F238E27FC236}">
                <a16:creationId xmlns:a16="http://schemas.microsoft.com/office/drawing/2014/main" id="{127F227E-88BD-4B41-80DE-483850EB43D3}"/>
              </a:ext>
            </a:extLst>
          </p:cNvPr>
          <p:cNvSpPr>
            <a:spLocks noGrp="1"/>
          </p:cNvSpPr>
          <p:nvPr>
            <p:ph sz="quarter" idx="1"/>
          </p:nvPr>
        </p:nvSpPr>
        <p:spPr>
          <a:xfrm>
            <a:off x="612775" y="1600200"/>
            <a:ext cx="8153400" cy="4495800"/>
          </a:xfrm>
        </p:spPr>
        <p:txBody>
          <a:bodyPr/>
          <a:lstStyle/>
          <a:p>
            <a:pPr eaLnBrk="1" hangingPunct="1"/>
            <a:r>
              <a:rPr lang="fr-FR" altLang="fr-FR" sz="2800"/>
              <a:t>Concernant les données à traiter et les instructions à exécuter, d'une façon générale chaque ordinateur sa façon de coder les informations. </a:t>
            </a:r>
          </a:p>
          <a:p>
            <a:pPr eaLnBrk="1" hangingPunct="1"/>
            <a:r>
              <a:rPr lang="fr-FR" altLang="fr-FR" sz="2800"/>
              <a:t>Ce qui explique les incompatibilités entre ordinateurs dès que l'on désire échanger des informations ou des logiciels. </a:t>
            </a:r>
          </a:p>
          <a:p>
            <a:pPr eaLnBrk="1" hangingPunct="1"/>
            <a:r>
              <a:rPr lang="fr-FR" altLang="fr-FR" sz="2800"/>
              <a:t>Comme pour deux personnes qui doivent parler la même langue pour communiquer.</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1F217ACC-B059-4DB7-9336-0FC52DE8C6B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F2351FC-4E9A-4D25-8BFA-71D48C68D3DB}" type="slidenum">
              <a:rPr lang="fr-FR" altLang="fr-FR" sz="1200">
                <a:solidFill>
                  <a:srgbClr val="FFFFFF"/>
                </a:solidFill>
              </a:rPr>
              <a:pPr>
                <a:lnSpc>
                  <a:spcPct val="80000"/>
                </a:lnSpc>
              </a:pPr>
              <a:t>59</a:t>
            </a:fld>
            <a:endParaRPr lang="fr-FR" altLang="fr-FR" sz="1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06F321-2BD2-453C-AD0B-B5949B0668A1}"/>
              </a:ext>
            </a:extLst>
          </p:cNvPr>
          <p:cNvSpPr>
            <a:spLocks noGrp="1"/>
          </p:cNvSpPr>
          <p:nvPr>
            <p:ph sz="quarter" idx="1"/>
          </p:nvPr>
        </p:nvSpPr>
        <p:spPr>
          <a:xfrm>
            <a:off x="642938" y="1500188"/>
            <a:ext cx="8134350" cy="5113337"/>
          </a:xfrm>
        </p:spPr>
        <p:txBody>
          <a:bodyPr/>
          <a:lstStyle/>
          <a:p>
            <a:pPr algn="ctr" eaLnBrk="1" hangingPunct="1">
              <a:lnSpc>
                <a:spcPct val="80000"/>
              </a:lnSpc>
              <a:buFontTx/>
              <a:buNone/>
            </a:pPr>
            <a:r>
              <a:rPr lang="fr-FR" altLang="fr-FR" sz="4000" b="1"/>
              <a:t>A quoi ça sert ?</a:t>
            </a:r>
            <a:r>
              <a:rPr lang="fr-FR" altLang="fr-FR" sz="2800" b="1"/>
              <a:t> </a:t>
            </a:r>
          </a:p>
          <a:p>
            <a:pPr algn="just" eaLnBrk="1" hangingPunct="1">
              <a:lnSpc>
                <a:spcPct val="80000"/>
              </a:lnSpc>
            </a:pPr>
            <a:r>
              <a:rPr lang="fr-FR" altLang="fr-FR" sz="2800" b="1"/>
              <a:t>Physique</a:t>
            </a:r>
            <a:r>
              <a:rPr lang="fr-FR" altLang="fr-FR" sz="2800"/>
              <a:t> : Simulation (centrale nucléaire, bombe atomique), mécanique des fluides, résistance des matériaux, train, voiture (déformations programmées) ; </a:t>
            </a:r>
          </a:p>
          <a:p>
            <a:pPr algn="just" eaLnBrk="1" hangingPunct="1">
              <a:lnSpc>
                <a:spcPct val="80000"/>
              </a:lnSpc>
            </a:pPr>
            <a:endParaRPr lang="fr-FR" altLang="fr-FR" sz="2800"/>
          </a:p>
          <a:p>
            <a:pPr algn="just" eaLnBrk="1" hangingPunct="1">
              <a:lnSpc>
                <a:spcPct val="80000"/>
              </a:lnSpc>
            </a:pPr>
            <a:r>
              <a:rPr lang="fr-FR" altLang="fr-FR" sz="2800" b="1"/>
              <a:t>Médecine</a:t>
            </a:r>
            <a:r>
              <a:rPr lang="fr-FR" altLang="fr-FR" sz="2800"/>
              <a:t> : Génome humain, imagerie médicale, opérations guidées par ordinateur, apprentissage ; </a:t>
            </a:r>
          </a:p>
          <a:p>
            <a:pPr algn="just" eaLnBrk="1" hangingPunct="1">
              <a:lnSpc>
                <a:spcPct val="80000"/>
              </a:lnSpc>
            </a:pPr>
            <a:endParaRPr lang="fr-FR" altLang="fr-FR" sz="2800"/>
          </a:p>
          <a:p>
            <a:pPr algn="just" eaLnBrk="1" hangingPunct="1">
              <a:lnSpc>
                <a:spcPct val="80000"/>
              </a:lnSpc>
            </a:pPr>
            <a:r>
              <a:rPr lang="fr-FR" altLang="fr-FR" sz="2800" b="1"/>
              <a:t>Gestion des flux</a:t>
            </a:r>
            <a:r>
              <a:rPr lang="fr-FR" altLang="fr-FR" sz="2800"/>
              <a:t> : Arrivées départs dans les aéroports (les gares, périphérique) ; </a:t>
            </a:r>
          </a:p>
          <a:p>
            <a:pPr algn="just" eaLnBrk="1" hangingPunct="1">
              <a:lnSpc>
                <a:spcPct val="80000"/>
              </a:lnSpc>
            </a:pPr>
            <a:endParaRPr lang="fr-FR" altLang="fr-FR" sz="1400"/>
          </a:p>
        </p:txBody>
      </p:sp>
      <p:sp>
        <p:nvSpPr>
          <p:cNvPr id="8" name="Rectangle 2">
            <a:extLst>
              <a:ext uri="{FF2B5EF4-FFF2-40B4-BE49-F238E27FC236}">
                <a16:creationId xmlns:a16="http://schemas.microsoft.com/office/drawing/2014/main" id="{9F244C0F-CCA6-4CF8-AC16-5EC2A29C8D89}"/>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E2467D04-414E-44F8-B01C-C767EE12698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6C40C8B-1FFC-42C5-8FED-D5E230363324}" type="slidenum">
              <a:rPr lang="fr-FR" altLang="fr-FR" sz="1200">
                <a:solidFill>
                  <a:srgbClr val="FFFFFF"/>
                </a:solidFill>
              </a:rPr>
              <a:pPr>
                <a:lnSpc>
                  <a:spcPct val="80000"/>
                </a:lnSpc>
              </a:pPr>
              <a:t>6</a:t>
            </a:fld>
            <a:endParaRPr lang="fr-FR" altLang="fr-FR" sz="12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a:extLst>
              <a:ext uri="{FF2B5EF4-FFF2-40B4-BE49-F238E27FC236}">
                <a16:creationId xmlns:a16="http://schemas.microsoft.com/office/drawing/2014/main" id="{64E4A07C-CF54-4285-8B36-90311CC63582}"/>
              </a:ext>
            </a:extLst>
          </p:cNvPr>
          <p:cNvSpPr>
            <a:spLocks noGrp="1"/>
          </p:cNvSpPr>
          <p:nvPr>
            <p:ph type="title"/>
          </p:nvPr>
        </p:nvSpPr>
        <p:spPr>
          <a:xfrm>
            <a:off x="612775" y="228600"/>
            <a:ext cx="8153400" cy="990600"/>
          </a:xfrm>
        </p:spPr>
        <p:txBody>
          <a:bodyPr/>
          <a:lstStyle/>
          <a:p>
            <a:pPr eaLnBrk="1" hangingPunct="1"/>
            <a:r>
              <a:rPr lang="fr-FR" altLang="fr-FR" sz="4000" b="1"/>
              <a:t>Le code ASCII</a:t>
            </a:r>
          </a:p>
        </p:txBody>
      </p:sp>
      <p:sp>
        <p:nvSpPr>
          <p:cNvPr id="76803" name="Espace réservé du contenu 2">
            <a:extLst>
              <a:ext uri="{FF2B5EF4-FFF2-40B4-BE49-F238E27FC236}">
                <a16:creationId xmlns:a16="http://schemas.microsoft.com/office/drawing/2014/main" id="{0A7B2A27-9635-47ED-9C59-B2A1FE7FF601}"/>
              </a:ext>
            </a:extLst>
          </p:cNvPr>
          <p:cNvSpPr>
            <a:spLocks noGrp="1"/>
          </p:cNvSpPr>
          <p:nvPr>
            <p:ph sz="quarter" idx="1"/>
          </p:nvPr>
        </p:nvSpPr>
        <p:spPr>
          <a:xfrm>
            <a:off x="612775" y="1600200"/>
            <a:ext cx="8153400" cy="4495800"/>
          </a:xfrm>
        </p:spPr>
        <p:txBody>
          <a:bodyPr/>
          <a:lstStyle/>
          <a:p>
            <a:pPr algn="just" eaLnBrk="1" hangingPunct="1"/>
            <a:r>
              <a:rPr lang="fr-FR" altLang="fr-FR" sz="2800"/>
              <a:t>Pour le codage des textes, les caractères doivent évidemment être codés sous une forme numérique qu'on appelle le code </a:t>
            </a:r>
            <a:r>
              <a:rPr lang="fr-FR" altLang="fr-FR" sz="2800" b="1"/>
              <a:t>ASCII</a:t>
            </a:r>
            <a:r>
              <a:rPr lang="fr-FR" altLang="fr-FR" sz="2800"/>
              <a:t> (American Standard Code for Information Interchange, code standard américain pour l'échange d'informations). </a:t>
            </a:r>
          </a:p>
          <a:p>
            <a:pPr algn="just" eaLnBrk="1" hangingPunct="1"/>
            <a:r>
              <a:rPr lang="fr-FR" altLang="fr-FR" sz="2800"/>
              <a:t>Par exemple le A majuscule est codé 01000001 en binaire (65 en décimal). Il existe d'autres façon de coder les textes, mais le code ASCII est le plus répandu dans le monde.</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57AB439E-1E27-4327-B911-BB792D0B86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731EF80F-4CB8-4EF8-B812-7B9907BCFA40}" type="slidenum">
              <a:rPr lang="fr-FR" altLang="fr-FR" sz="1200">
                <a:solidFill>
                  <a:srgbClr val="FFFFFF"/>
                </a:solidFill>
              </a:rPr>
              <a:pPr>
                <a:lnSpc>
                  <a:spcPct val="80000"/>
                </a:lnSpc>
              </a:pPr>
              <a:t>60</a:t>
            </a:fld>
            <a:endParaRPr lang="fr-FR" altLang="fr-FR" sz="120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a:extLst>
              <a:ext uri="{FF2B5EF4-FFF2-40B4-BE49-F238E27FC236}">
                <a16:creationId xmlns:a16="http://schemas.microsoft.com/office/drawing/2014/main" id="{AE703381-9C7A-47EA-A07C-B35C372AD901}"/>
              </a:ext>
            </a:extLst>
          </p:cNvPr>
          <p:cNvSpPr>
            <a:spLocks noGrp="1"/>
          </p:cNvSpPr>
          <p:nvPr>
            <p:ph type="title"/>
          </p:nvPr>
        </p:nvSpPr>
        <p:spPr>
          <a:xfrm>
            <a:off x="612775" y="228600"/>
            <a:ext cx="8153400" cy="990600"/>
          </a:xfrm>
        </p:spPr>
        <p:txBody>
          <a:bodyPr/>
          <a:lstStyle/>
          <a:p>
            <a:pPr eaLnBrk="1" hangingPunct="1"/>
            <a:r>
              <a:rPr lang="fr-FR" altLang="fr-FR" sz="4000" b="1"/>
              <a:t>Le code ASCII</a:t>
            </a:r>
          </a:p>
        </p:txBody>
      </p:sp>
      <p:sp>
        <p:nvSpPr>
          <p:cNvPr id="77827" name="Espace réservé du contenu 2">
            <a:extLst>
              <a:ext uri="{FF2B5EF4-FFF2-40B4-BE49-F238E27FC236}">
                <a16:creationId xmlns:a16="http://schemas.microsoft.com/office/drawing/2014/main" id="{C0DDACE8-FC88-4A9D-80D2-CB85AFCBCE99}"/>
              </a:ext>
            </a:extLst>
          </p:cNvPr>
          <p:cNvSpPr>
            <a:spLocks noGrp="1"/>
          </p:cNvSpPr>
          <p:nvPr>
            <p:ph sz="quarter" idx="1"/>
          </p:nvPr>
        </p:nvSpPr>
        <p:spPr>
          <a:xfrm>
            <a:off x="612775" y="1600200"/>
            <a:ext cx="8153400" cy="4495800"/>
          </a:xfrm>
        </p:spPr>
        <p:txBody>
          <a:bodyPr/>
          <a:lstStyle/>
          <a:p>
            <a:pPr algn="just" eaLnBrk="1" hangingPunct="1"/>
            <a:r>
              <a:rPr lang="fr-FR" altLang="fr-FR" sz="2800"/>
              <a:t>La séquence binaire 01000001, qui représente un </a:t>
            </a:r>
            <a:r>
              <a:rPr lang="fr-FR" altLang="fr-FR" sz="2800" b="1"/>
              <a:t>A</a:t>
            </a:r>
            <a:r>
              <a:rPr lang="fr-FR" altLang="fr-FR" sz="2800"/>
              <a:t> sur la plupart des ordinateurs, sera interprété par une autre lettre sur un autre ordinateur. </a:t>
            </a:r>
          </a:p>
          <a:p>
            <a:pPr algn="just" eaLnBrk="1" hangingPunct="1"/>
            <a:r>
              <a:rPr lang="fr-FR" altLang="fr-FR" sz="2800"/>
              <a:t>Cet autre ordinateur interpréterait évidemment les séquences différemment.</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DF44A6FD-9700-4A66-8D75-D8445B82191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D178D4D3-D6BD-4A5C-B6F6-EE71DFB506B4}" type="slidenum">
              <a:rPr lang="fr-FR" altLang="fr-FR" sz="1200">
                <a:solidFill>
                  <a:srgbClr val="FFFFFF"/>
                </a:solidFill>
              </a:rPr>
              <a:pPr>
                <a:lnSpc>
                  <a:spcPct val="80000"/>
                </a:lnSpc>
              </a:pPr>
              <a:t>61</a:t>
            </a:fld>
            <a:endParaRPr lang="fr-FR" altLang="fr-FR" sz="1200">
              <a:solidFill>
                <a:srgbClr val="FF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a:extLst>
              <a:ext uri="{FF2B5EF4-FFF2-40B4-BE49-F238E27FC236}">
                <a16:creationId xmlns:a16="http://schemas.microsoft.com/office/drawing/2014/main" id="{954B52AB-13A7-4BDB-8C14-B410099135C1}"/>
              </a:ext>
            </a:extLst>
          </p:cNvPr>
          <p:cNvSpPr>
            <a:spLocks noGrp="1"/>
          </p:cNvSpPr>
          <p:nvPr>
            <p:ph type="title"/>
          </p:nvPr>
        </p:nvSpPr>
        <p:spPr>
          <a:xfrm>
            <a:off x="612775" y="228600"/>
            <a:ext cx="8153400" cy="990600"/>
          </a:xfrm>
        </p:spPr>
        <p:txBody>
          <a:bodyPr/>
          <a:lstStyle/>
          <a:p>
            <a:pPr eaLnBrk="1" hangingPunct="1"/>
            <a:r>
              <a:rPr lang="fr-FR" altLang="fr-FR" sz="4000" b="1"/>
              <a:t>Le code ASCII</a:t>
            </a:r>
          </a:p>
        </p:txBody>
      </p:sp>
      <p:sp>
        <p:nvSpPr>
          <p:cNvPr id="78851" name="Espace réservé du contenu 2">
            <a:extLst>
              <a:ext uri="{FF2B5EF4-FFF2-40B4-BE49-F238E27FC236}">
                <a16:creationId xmlns:a16="http://schemas.microsoft.com/office/drawing/2014/main" id="{43EEFAE0-E0DA-49C1-962E-50AB58D223D0}"/>
              </a:ext>
            </a:extLst>
          </p:cNvPr>
          <p:cNvSpPr>
            <a:spLocks noGrp="1"/>
          </p:cNvSpPr>
          <p:nvPr>
            <p:ph sz="quarter" idx="1"/>
          </p:nvPr>
        </p:nvSpPr>
        <p:spPr>
          <a:xfrm>
            <a:off x="612775" y="1600200"/>
            <a:ext cx="8153400" cy="4495800"/>
          </a:xfrm>
        </p:spPr>
        <p:txBody>
          <a:bodyPr/>
          <a:lstStyle/>
          <a:p>
            <a:pPr algn="just" eaLnBrk="1" hangingPunct="1"/>
            <a:r>
              <a:rPr lang="fr-FR" altLang="fr-FR" sz="2800"/>
              <a:t>L'exemple le plus flagrant en est pour les différents alphabets (latin, grec, russe et arabe par exemple).</a:t>
            </a:r>
          </a:p>
          <a:p>
            <a:pPr algn="just" eaLnBrk="1" hangingPunct="1"/>
            <a:r>
              <a:rPr lang="fr-FR" altLang="fr-FR" sz="2800"/>
              <a:t>L'anglais ne connaissant pas les accents, en Espagne ils ont par exemple leur point d'interrogation à l'envers pour les questions ou l'accent tilde que nous ne connaissons pas en France.</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79887A84-4CEE-4CE7-B350-3087D803450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B25DA12-C3D2-4E6F-9985-F8DEC654B348}" type="slidenum">
              <a:rPr lang="fr-FR" altLang="fr-FR" sz="1200">
                <a:solidFill>
                  <a:srgbClr val="FFFFFF"/>
                </a:solidFill>
              </a:rPr>
              <a:pPr>
                <a:lnSpc>
                  <a:spcPct val="80000"/>
                </a:lnSpc>
              </a:pPr>
              <a:t>62</a:t>
            </a:fld>
            <a:endParaRPr lang="fr-FR" altLang="fr-FR" sz="1200">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a:extLst>
              <a:ext uri="{FF2B5EF4-FFF2-40B4-BE49-F238E27FC236}">
                <a16:creationId xmlns:a16="http://schemas.microsoft.com/office/drawing/2014/main" id="{CC5B43F1-3A96-4251-9B5A-423332EE4FC7}"/>
              </a:ext>
            </a:extLst>
          </p:cNvPr>
          <p:cNvSpPr>
            <a:spLocks noGrp="1"/>
          </p:cNvSpPr>
          <p:nvPr>
            <p:ph type="title"/>
          </p:nvPr>
        </p:nvSpPr>
        <p:spPr>
          <a:xfrm>
            <a:off x="612775" y="228600"/>
            <a:ext cx="8153400" cy="990600"/>
          </a:xfrm>
        </p:spPr>
        <p:txBody>
          <a:bodyPr/>
          <a:lstStyle/>
          <a:p>
            <a:pPr eaLnBrk="1" hangingPunct="1"/>
            <a:r>
              <a:rPr lang="fr-FR" altLang="fr-FR" sz="4000" b="1"/>
              <a:t>Système numérique</a:t>
            </a:r>
          </a:p>
        </p:txBody>
      </p:sp>
      <p:sp>
        <p:nvSpPr>
          <p:cNvPr id="79875" name="Espace réservé du contenu 2">
            <a:extLst>
              <a:ext uri="{FF2B5EF4-FFF2-40B4-BE49-F238E27FC236}">
                <a16:creationId xmlns:a16="http://schemas.microsoft.com/office/drawing/2014/main" id="{2698EA7A-CF86-448A-9926-02F965174002}"/>
              </a:ext>
            </a:extLst>
          </p:cNvPr>
          <p:cNvSpPr>
            <a:spLocks noGrp="1"/>
          </p:cNvSpPr>
          <p:nvPr>
            <p:ph sz="quarter" idx="1"/>
          </p:nvPr>
        </p:nvSpPr>
        <p:spPr>
          <a:xfrm>
            <a:off x="612775" y="1600200"/>
            <a:ext cx="8153400" cy="4495800"/>
          </a:xfrm>
        </p:spPr>
        <p:txBody>
          <a:bodyPr/>
          <a:lstStyle/>
          <a:p>
            <a:pPr algn="just" eaLnBrk="1" hangingPunct="1"/>
            <a:r>
              <a:rPr lang="fr-FR" altLang="fr-FR" sz="2800"/>
              <a:t>Il existe trois façons d'exprimer les nombres en informatique :</a:t>
            </a:r>
          </a:p>
          <a:p>
            <a:pPr algn="just" eaLnBrk="1" hangingPunct="1"/>
            <a:endParaRPr lang="fr-FR" altLang="fr-FR" sz="2800"/>
          </a:p>
        </p:txBody>
      </p:sp>
      <p:graphicFrame>
        <p:nvGraphicFramePr>
          <p:cNvPr id="5" name="Tableau 4">
            <a:extLst>
              <a:ext uri="{FF2B5EF4-FFF2-40B4-BE49-F238E27FC236}">
                <a16:creationId xmlns:a16="http://schemas.microsoft.com/office/drawing/2014/main" id="{E2F26519-6661-46EE-9431-8714C65A2DDB}"/>
              </a:ext>
            </a:extLst>
          </p:cNvPr>
          <p:cNvGraphicFramePr>
            <a:graphicFrameLocks noGrp="1"/>
          </p:cNvGraphicFramePr>
          <p:nvPr/>
        </p:nvGraphicFramePr>
        <p:xfrm>
          <a:off x="3429000" y="2286000"/>
          <a:ext cx="3429001" cy="4427538"/>
        </p:xfrm>
        <a:graphic>
          <a:graphicData uri="http://schemas.openxmlformats.org/drawingml/2006/table">
            <a:tbl>
              <a:tblPr/>
              <a:tblGrid>
                <a:gridCol w="1028700">
                  <a:extLst>
                    <a:ext uri="{9D8B030D-6E8A-4147-A177-3AD203B41FA5}">
                      <a16:colId xmlns:a16="http://schemas.microsoft.com/office/drawing/2014/main" val="20000"/>
                    </a:ext>
                  </a:extLst>
                </a:gridCol>
                <a:gridCol w="925831">
                  <a:extLst>
                    <a:ext uri="{9D8B030D-6E8A-4147-A177-3AD203B41FA5}">
                      <a16:colId xmlns:a16="http://schemas.microsoft.com/office/drawing/2014/main" val="20001"/>
                    </a:ext>
                  </a:extLst>
                </a:gridCol>
                <a:gridCol w="1474470">
                  <a:extLst>
                    <a:ext uri="{9D8B030D-6E8A-4147-A177-3AD203B41FA5}">
                      <a16:colId xmlns:a16="http://schemas.microsoft.com/office/drawing/2014/main" val="20002"/>
                    </a:ext>
                  </a:extLst>
                </a:gridCol>
              </a:tblGrid>
              <a:tr h="506766">
                <a:tc>
                  <a:txBody>
                    <a:bodyPr/>
                    <a:lstStyle/>
                    <a:p>
                      <a:pPr algn="ctr"/>
                      <a:r>
                        <a:rPr lang="fr-FR" sz="1600" b="1">
                          <a:solidFill>
                            <a:srgbClr val="000000"/>
                          </a:solidFill>
                          <a:latin typeface="Times New Roman"/>
                          <a:ea typeface="Times New Roman"/>
                          <a:cs typeface="Times New Roman"/>
                        </a:rPr>
                        <a:t>décimal</a:t>
                      </a:r>
                      <a:br>
                        <a:rPr lang="fr-FR" sz="1600" b="1">
                          <a:solidFill>
                            <a:srgbClr val="000000"/>
                          </a:solidFill>
                          <a:latin typeface="Times New Roman"/>
                          <a:ea typeface="Times New Roman"/>
                          <a:cs typeface="Times New Roman"/>
                        </a:rPr>
                      </a:br>
                      <a:r>
                        <a:rPr lang="fr-FR" sz="1600" b="1">
                          <a:solidFill>
                            <a:srgbClr val="000000"/>
                          </a:solidFill>
                          <a:latin typeface="Times New Roman"/>
                          <a:ea typeface="Times New Roman"/>
                          <a:cs typeface="Times New Roman"/>
                        </a:rPr>
                        <a:t>base 10</a:t>
                      </a:r>
                      <a:endParaRPr lang="fr-FR" sz="160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1">
                          <a:solidFill>
                            <a:srgbClr val="000000"/>
                          </a:solidFill>
                          <a:latin typeface="Times New Roman"/>
                          <a:ea typeface="Times New Roman"/>
                          <a:cs typeface="Times New Roman"/>
                        </a:rPr>
                        <a:t>binaire</a:t>
                      </a:r>
                      <a:br>
                        <a:rPr lang="fr-FR" sz="1600" b="1">
                          <a:solidFill>
                            <a:srgbClr val="000000"/>
                          </a:solidFill>
                          <a:latin typeface="Times New Roman"/>
                          <a:ea typeface="Times New Roman"/>
                          <a:cs typeface="Times New Roman"/>
                        </a:rPr>
                      </a:br>
                      <a:r>
                        <a:rPr lang="fr-FR" sz="1600" b="1">
                          <a:solidFill>
                            <a:srgbClr val="000000"/>
                          </a:solidFill>
                          <a:latin typeface="Times New Roman"/>
                          <a:ea typeface="Times New Roman"/>
                          <a:cs typeface="Times New Roman"/>
                        </a:rPr>
                        <a:t>base 2</a:t>
                      </a:r>
                      <a:endParaRPr lang="fr-FR" sz="160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1">
                          <a:solidFill>
                            <a:srgbClr val="000000"/>
                          </a:solidFill>
                          <a:latin typeface="Times New Roman"/>
                          <a:ea typeface="Times New Roman"/>
                          <a:cs typeface="Times New Roman"/>
                        </a:rPr>
                        <a:t>hexadécimal</a:t>
                      </a:r>
                      <a:br>
                        <a:rPr lang="fr-FR" sz="1600" b="1">
                          <a:solidFill>
                            <a:srgbClr val="000000"/>
                          </a:solidFill>
                          <a:latin typeface="Times New Roman"/>
                          <a:ea typeface="Times New Roman"/>
                          <a:cs typeface="Times New Roman"/>
                        </a:rPr>
                      </a:br>
                      <a:r>
                        <a:rPr lang="fr-FR" sz="1600" b="1">
                          <a:solidFill>
                            <a:srgbClr val="000000"/>
                          </a:solidFill>
                          <a:latin typeface="Times New Roman"/>
                          <a:ea typeface="Times New Roman"/>
                          <a:cs typeface="Times New Roman"/>
                        </a:rPr>
                        <a:t>base 16</a:t>
                      </a:r>
                      <a:endParaRPr lang="fr-FR" sz="160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20772">
                <a:tc>
                  <a:txBody>
                    <a:bodyPr/>
                    <a:lstStyle/>
                    <a:p>
                      <a:pPr algn="ctr"/>
                      <a:r>
                        <a:rPr lang="fr-FR" sz="1600" dirty="0">
                          <a:solidFill>
                            <a:srgbClr val="000000"/>
                          </a:solidFill>
                          <a:latin typeface="Times New Roman"/>
                          <a:ea typeface="Times New Roman"/>
                          <a:cs typeface="Times New Roman"/>
                        </a:rPr>
                        <a:t>0</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2</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3</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4</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5</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6</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7</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8</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9</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10</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12</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13</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14</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15</a:t>
                      </a:r>
                      <a:endParaRPr lang="fr-FR" sz="1600" dirty="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a:solidFill>
                            <a:srgbClr val="000000"/>
                          </a:solidFill>
                          <a:latin typeface="Times New Roman"/>
                          <a:ea typeface="Times New Roman"/>
                          <a:cs typeface="Times New Roman"/>
                        </a:rPr>
                        <a:t>0000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0001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0010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0011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0100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0101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0110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0111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1000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1001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1010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1011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1100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1101</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1110</a:t>
                      </a:r>
                      <a:br>
                        <a:rPr lang="fr-FR" sz="1600">
                          <a:solidFill>
                            <a:srgbClr val="000000"/>
                          </a:solidFill>
                          <a:latin typeface="Times New Roman"/>
                          <a:ea typeface="Times New Roman"/>
                          <a:cs typeface="Times New Roman"/>
                        </a:rPr>
                      </a:br>
                      <a:r>
                        <a:rPr lang="fr-FR" sz="1600">
                          <a:solidFill>
                            <a:srgbClr val="000000"/>
                          </a:solidFill>
                          <a:latin typeface="Times New Roman"/>
                          <a:ea typeface="Times New Roman"/>
                          <a:cs typeface="Times New Roman"/>
                        </a:rPr>
                        <a:t>1111</a:t>
                      </a:r>
                      <a:endParaRPr lang="fr-FR" sz="160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dirty="0">
                          <a:solidFill>
                            <a:srgbClr val="000000"/>
                          </a:solidFill>
                          <a:latin typeface="Times New Roman"/>
                          <a:ea typeface="Times New Roman"/>
                          <a:cs typeface="Times New Roman"/>
                        </a:rPr>
                        <a:t>0</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1</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2</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3</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4</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5</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6</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7</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8</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9</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A</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B</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C</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D</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E</a:t>
                      </a:r>
                      <a:br>
                        <a:rPr lang="fr-FR" sz="1600" dirty="0">
                          <a:solidFill>
                            <a:srgbClr val="000000"/>
                          </a:solidFill>
                          <a:latin typeface="Times New Roman"/>
                          <a:ea typeface="Times New Roman"/>
                          <a:cs typeface="Times New Roman"/>
                        </a:rPr>
                      </a:br>
                      <a:r>
                        <a:rPr lang="fr-FR" sz="1600" dirty="0">
                          <a:solidFill>
                            <a:srgbClr val="000000"/>
                          </a:solidFill>
                          <a:latin typeface="Times New Roman"/>
                          <a:ea typeface="Times New Roman"/>
                          <a:cs typeface="Times New Roman"/>
                        </a:rPr>
                        <a:t>F</a:t>
                      </a:r>
                      <a:endParaRPr lang="fr-FR" sz="1600" dirty="0">
                        <a:latin typeface="Calibri"/>
                        <a:ea typeface="Calibri"/>
                        <a:cs typeface="Times New Roman"/>
                      </a:endParaRPr>
                    </a:p>
                  </a:txBody>
                  <a:tcPr marL="9525" marR="9525" marT="9526" marB="95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Espace réservé du numéro de diapositive 3">
            <a:extLst>
              <a:ext uri="{FF2B5EF4-FFF2-40B4-BE49-F238E27FC236}">
                <a16:creationId xmlns:a16="http://schemas.microsoft.com/office/drawing/2014/main" id="{EC0B94AA-AE52-41D1-8F56-539ADAB0383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48F1A954-0BAC-40B5-8C65-B8F675FA7E35}" type="slidenum">
              <a:rPr lang="fr-FR" altLang="fr-FR" sz="1200">
                <a:solidFill>
                  <a:srgbClr val="FFFFFF"/>
                </a:solidFill>
              </a:rPr>
              <a:pPr>
                <a:lnSpc>
                  <a:spcPct val="80000"/>
                </a:lnSpc>
              </a:pPr>
              <a:t>63</a:t>
            </a:fld>
            <a:endParaRPr lang="fr-FR" altLang="fr-FR" sz="1200">
              <a:solidFill>
                <a:srgbClr val="FFFF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a:extLst>
              <a:ext uri="{FF2B5EF4-FFF2-40B4-BE49-F238E27FC236}">
                <a16:creationId xmlns:a16="http://schemas.microsoft.com/office/drawing/2014/main" id="{AF40A721-C971-4856-B11F-422397674779}"/>
              </a:ext>
            </a:extLst>
          </p:cNvPr>
          <p:cNvSpPr>
            <a:spLocks noGrp="1"/>
          </p:cNvSpPr>
          <p:nvPr>
            <p:ph type="title"/>
          </p:nvPr>
        </p:nvSpPr>
        <p:spPr>
          <a:xfrm>
            <a:off x="612775" y="228600"/>
            <a:ext cx="8153400" cy="990600"/>
          </a:xfrm>
        </p:spPr>
        <p:txBody>
          <a:bodyPr/>
          <a:lstStyle/>
          <a:p>
            <a:pPr eaLnBrk="1" hangingPunct="1"/>
            <a:r>
              <a:rPr lang="fr-FR" altLang="fr-FR" sz="4000" b="1"/>
              <a:t>Schéma général d'un ordinateur</a:t>
            </a:r>
          </a:p>
        </p:txBody>
      </p:sp>
      <p:sp>
        <p:nvSpPr>
          <p:cNvPr id="80899" name="Espace réservé du contenu 2">
            <a:extLst>
              <a:ext uri="{FF2B5EF4-FFF2-40B4-BE49-F238E27FC236}">
                <a16:creationId xmlns:a16="http://schemas.microsoft.com/office/drawing/2014/main" id="{9FCE779E-E4F7-4011-B244-A2D8B1192755}"/>
              </a:ext>
            </a:extLst>
          </p:cNvPr>
          <p:cNvSpPr>
            <a:spLocks noGrp="1"/>
          </p:cNvSpPr>
          <p:nvPr>
            <p:ph sz="quarter" idx="1"/>
          </p:nvPr>
        </p:nvSpPr>
        <p:spPr>
          <a:xfrm>
            <a:off x="612775" y="1600200"/>
            <a:ext cx="8153400" cy="4495800"/>
          </a:xfrm>
        </p:spPr>
        <p:txBody>
          <a:bodyPr/>
          <a:lstStyle/>
          <a:p>
            <a:pPr eaLnBrk="1" hangingPunct="1"/>
            <a:r>
              <a:rPr lang="fr-FR" altLang="fr-FR" sz="2800"/>
              <a:t>Commençons d'abord par voir le schéma général d'un ordinateur, puis nous détaillerons ensuite chacun des éléments.</a:t>
            </a:r>
          </a:p>
        </p:txBody>
      </p:sp>
      <p:pic>
        <p:nvPicPr>
          <p:cNvPr id="80900" name="Image 1" descr="http://www.alphaquark.com/Informatique/Schema_ordinateur.gif">
            <a:extLst>
              <a:ext uri="{FF2B5EF4-FFF2-40B4-BE49-F238E27FC236}">
                <a16:creationId xmlns:a16="http://schemas.microsoft.com/office/drawing/2014/main" id="{03F18DED-891A-4601-BC6D-C192B6250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571750"/>
            <a:ext cx="40005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7F02BAD9-CC37-4C60-9A3B-8CD01F7365E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88D07D8-54A1-4E78-8F91-3DE74A4EED39}" type="slidenum">
              <a:rPr lang="fr-FR" altLang="fr-FR" sz="1200">
                <a:solidFill>
                  <a:srgbClr val="FFFFFF"/>
                </a:solidFill>
              </a:rPr>
              <a:pPr>
                <a:lnSpc>
                  <a:spcPct val="80000"/>
                </a:lnSpc>
              </a:pPr>
              <a:t>64</a:t>
            </a:fld>
            <a:endParaRPr lang="fr-FR" altLang="fr-FR" sz="1200">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a:extLst>
              <a:ext uri="{FF2B5EF4-FFF2-40B4-BE49-F238E27FC236}">
                <a16:creationId xmlns:a16="http://schemas.microsoft.com/office/drawing/2014/main" id="{D7F8DD47-DC65-4D76-A78F-ABC4A5EDC3AA}"/>
              </a:ext>
            </a:extLst>
          </p:cNvPr>
          <p:cNvSpPr>
            <a:spLocks noGrp="1"/>
          </p:cNvSpPr>
          <p:nvPr>
            <p:ph type="title"/>
          </p:nvPr>
        </p:nvSpPr>
        <p:spPr>
          <a:xfrm>
            <a:off x="612775" y="228600"/>
            <a:ext cx="8153400" cy="990600"/>
          </a:xfrm>
        </p:spPr>
        <p:txBody>
          <a:bodyPr/>
          <a:lstStyle/>
          <a:p>
            <a:pPr eaLnBrk="1" hangingPunct="1"/>
            <a:r>
              <a:rPr lang="fr-FR" altLang="fr-FR" sz="4000" b="1"/>
              <a:t>Schéma général d'un ordinateur</a:t>
            </a:r>
          </a:p>
        </p:txBody>
      </p:sp>
      <p:sp>
        <p:nvSpPr>
          <p:cNvPr id="81923" name="Espace réservé du contenu 2">
            <a:extLst>
              <a:ext uri="{FF2B5EF4-FFF2-40B4-BE49-F238E27FC236}">
                <a16:creationId xmlns:a16="http://schemas.microsoft.com/office/drawing/2014/main" id="{DA00742C-8520-42BF-80DC-03191091BE81}"/>
              </a:ext>
            </a:extLst>
          </p:cNvPr>
          <p:cNvSpPr>
            <a:spLocks noGrp="1"/>
          </p:cNvSpPr>
          <p:nvPr>
            <p:ph sz="quarter" idx="1"/>
          </p:nvPr>
        </p:nvSpPr>
        <p:spPr>
          <a:xfrm>
            <a:off x="612775" y="1600200"/>
            <a:ext cx="8153400" cy="4495800"/>
          </a:xfrm>
        </p:spPr>
        <p:txBody>
          <a:bodyPr/>
          <a:lstStyle/>
          <a:p>
            <a:pPr algn="just" eaLnBrk="1" hangingPunct="1"/>
            <a:r>
              <a:rPr lang="fr-FR" altLang="fr-FR" sz="2800"/>
              <a:t>On distingue l'unité centrale (appelée aussi UC) des périphériques (ce qu'il y a autour de l'ordinateur). </a:t>
            </a:r>
          </a:p>
          <a:p>
            <a:pPr algn="just" eaLnBrk="1" hangingPunct="1"/>
            <a:r>
              <a:rPr lang="fr-FR" altLang="fr-FR" sz="2800"/>
              <a:t>Les périphériques permettent de fournir à l'ordinateur les données à traiter et de les récupérer.</a:t>
            </a:r>
          </a:p>
        </p:txBody>
      </p:sp>
      <p:sp>
        <p:nvSpPr>
          <p:cNvPr id="4" name="Espace réservé du numéro de diapositive 3">
            <a:extLst>
              <a:ext uri="{FF2B5EF4-FFF2-40B4-BE49-F238E27FC236}">
                <a16:creationId xmlns:a16="http://schemas.microsoft.com/office/drawing/2014/main" id="{C2EF65FB-DD8F-49D5-978C-D14F04DAB4A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438C10FD-3365-4593-A246-0614B75D95A9}" type="slidenum">
              <a:rPr lang="fr-FR" altLang="fr-FR" sz="1200">
                <a:solidFill>
                  <a:srgbClr val="FFFFFF"/>
                </a:solidFill>
              </a:rPr>
              <a:pPr>
                <a:lnSpc>
                  <a:spcPct val="80000"/>
                </a:lnSpc>
              </a:pPr>
              <a:t>65</a:t>
            </a:fld>
            <a:endParaRPr lang="fr-FR" altLang="fr-FR" sz="1200">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a:extLst>
              <a:ext uri="{FF2B5EF4-FFF2-40B4-BE49-F238E27FC236}">
                <a16:creationId xmlns:a16="http://schemas.microsoft.com/office/drawing/2014/main" id="{3017940E-29E5-42F4-B0C6-8D27867050D9}"/>
              </a:ext>
            </a:extLst>
          </p:cNvPr>
          <p:cNvSpPr>
            <a:spLocks noGrp="1"/>
          </p:cNvSpPr>
          <p:nvPr>
            <p:ph type="title"/>
          </p:nvPr>
        </p:nvSpPr>
        <p:spPr>
          <a:xfrm>
            <a:off x="612775" y="228600"/>
            <a:ext cx="8153400" cy="990600"/>
          </a:xfrm>
        </p:spPr>
        <p:txBody>
          <a:bodyPr/>
          <a:lstStyle/>
          <a:p>
            <a:pPr eaLnBrk="1" hangingPunct="1"/>
            <a:r>
              <a:rPr lang="fr-FR" altLang="fr-FR" sz="4000" b="1"/>
              <a:t>L'unité centrale</a:t>
            </a:r>
          </a:p>
        </p:txBody>
      </p:sp>
      <p:sp>
        <p:nvSpPr>
          <p:cNvPr id="82947" name="Espace réservé du contenu 2">
            <a:extLst>
              <a:ext uri="{FF2B5EF4-FFF2-40B4-BE49-F238E27FC236}">
                <a16:creationId xmlns:a16="http://schemas.microsoft.com/office/drawing/2014/main" id="{4EE3A59B-1D6B-4731-9965-AED056DA28D8}"/>
              </a:ext>
            </a:extLst>
          </p:cNvPr>
          <p:cNvSpPr>
            <a:spLocks noGrp="1"/>
          </p:cNvSpPr>
          <p:nvPr>
            <p:ph sz="quarter" idx="1"/>
          </p:nvPr>
        </p:nvSpPr>
        <p:spPr>
          <a:xfrm>
            <a:off x="612775" y="1600200"/>
            <a:ext cx="8153400" cy="4495800"/>
          </a:xfrm>
        </p:spPr>
        <p:txBody>
          <a:bodyPr/>
          <a:lstStyle/>
          <a:p>
            <a:pPr algn="just" eaLnBrk="1" hangingPunct="1"/>
            <a:endParaRPr lang="fr-FR" altLang="fr-FR" sz="2800"/>
          </a:p>
        </p:txBody>
      </p:sp>
      <p:pic>
        <p:nvPicPr>
          <p:cNvPr id="82948" name="Image 2" descr="http://www.alphaquark.com/Informatique/Schema_unite_centrale.gif">
            <a:extLst>
              <a:ext uri="{FF2B5EF4-FFF2-40B4-BE49-F238E27FC236}">
                <a16:creationId xmlns:a16="http://schemas.microsoft.com/office/drawing/2014/main" id="{8AD7C748-0980-42FF-996F-2AA77B5E2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928813"/>
            <a:ext cx="5643563"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984FB3A1-C292-40F4-A197-DACC7A950A6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F5AB5600-F342-4E35-A710-E5A91C6F38D5}" type="slidenum">
              <a:rPr lang="fr-FR" altLang="fr-FR" sz="1200">
                <a:solidFill>
                  <a:srgbClr val="FFFFFF"/>
                </a:solidFill>
              </a:rPr>
              <a:pPr>
                <a:lnSpc>
                  <a:spcPct val="80000"/>
                </a:lnSpc>
              </a:pPr>
              <a:t>66</a:t>
            </a:fld>
            <a:endParaRPr lang="fr-FR" altLang="fr-FR" sz="1200">
              <a:solidFill>
                <a:srgbClr val="FFFF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a:extLst>
              <a:ext uri="{FF2B5EF4-FFF2-40B4-BE49-F238E27FC236}">
                <a16:creationId xmlns:a16="http://schemas.microsoft.com/office/drawing/2014/main" id="{20B27802-17F9-422C-B621-038A0414483C}"/>
              </a:ext>
            </a:extLst>
          </p:cNvPr>
          <p:cNvSpPr>
            <a:spLocks noGrp="1"/>
          </p:cNvSpPr>
          <p:nvPr>
            <p:ph type="title"/>
          </p:nvPr>
        </p:nvSpPr>
        <p:spPr>
          <a:xfrm>
            <a:off x="612775" y="228600"/>
            <a:ext cx="8153400" cy="990600"/>
          </a:xfrm>
        </p:spPr>
        <p:txBody>
          <a:bodyPr/>
          <a:lstStyle/>
          <a:p>
            <a:pPr eaLnBrk="1" hangingPunct="1"/>
            <a:r>
              <a:rPr lang="fr-FR" altLang="fr-FR" sz="3200" b="1"/>
              <a:t>L'unité centrale (appelé aussi microprocesseur)</a:t>
            </a:r>
          </a:p>
        </p:txBody>
      </p:sp>
      <p:sp>
        <p:nvSpPr>
          <p:cNvPr id="83971" name="Espace réservé du contenu 2">
            <a:extLst>
              <a:ext uri="{FF2B5EF4-FFF2-40B4-BE49-F238E27FC236}">
                <a16:creationId xmlns:a16="http://schemas.microsoft.com/office/drawing/2014/main" id="{DA2D0A90-0755-40E4-A425-A18A334FA07A}"/>
              </a:ext>
            </a:extLst>
          </p:cNvPr>
          <p:cNvSpPr>
            <a:spLocks noGrp="1"/>
          </p:cNvSpPr>
          <p:nvPr>
            <p:ph sz="quarter" idx="1"/>
          </p:nvPr>
        </p:nvSpPr>
        <p:spPr>
          <a:xfrm>
            <a:off x="612775" y="1600200"/>
            <a:ext cx="8153400" cy="4495800"/>
          </a:xfrm>
        </p:spPr>
        <p:txBody>
          <a:bodyPr/>
          <a:lstStyle/>
          <a:p>
            <a:pPr algn="just" eaLnBrk="1" hangingPunct="1"/>
            <a:r>
              <a:rPr lang="fr-FR" altLang="fr-FR" sz="2800"/>
              <a:t>Nous distinguons trois parties principales :</a:t>
            </a:r>
          </a:p>
          <a:p>
            <a:pPr lvl="1" algn="just" eaLnBrk="1" hangingPunct="1"/>
            <a:r>
              <a:rPr lang="fr-FR" altLang="fr-FR" sz="2800" b="1"/>
              <a:t>La mémoire</a:t>
            </a:r>
            <a:r>
              <a:rPr lang="fr-FR" altLang="fr-FR" sz="2800"/>
              <a:t> qui permet de stocker momentanément les données à traiter, et dans cette mémoire nous devons distinguer deux formes de données :</a:t>
            </a:r>
            <a:br>
              <a:rPr lang="fr-FR" altLang="fr-FR" sz="2800"/>
            </a:br>
            <a:r>
              <a:rPr lang="fr-FR" altLang="fr-FR" sz="2800"/>
              <a:t>la liste des données à traiter,</a:t>
            </a:r>
            <a:br>
              <a:rPr lang="fr-FR" altLang="fr-FR" sz="2800"/>
            </a:br>
            <a:r>
              <a:rPr lang="fr-FR" altLang="fr-FR" sz="2800"/>
              <a:t>et bien sur le logiciel (appelé aussi programme) qui est la liste des instructions que devra exécuter l'ordinateur. </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845AABFA-12EE-4B85-B35C-683D06C9688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55743C95-5DDB-42FB-90EA-27C7093B5CF7}" type="slidenum">
              <a:rPr lang="fr-FR" altLang="fr-FR" sz="1200">
                <a:solidFill>
                  <a:srgbClr val="FFFFFF"/>
                </a:solidFill>
              </a:rPr>
              <a:pPr>
                <a:lnSpc>
                  <a:spcPct val="80000"/>
                </a:lnSpc>
              </a:pPr>
              <a:t>67</a:t>
            </a:fld>
            <a:endParaRPr lang="fr-FR" altLang="fr-FR" sz="1200">
              <a:solidFill>
                <a:srgbClr val="FFFF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a:extLst>
              <a:ext uri="{FF2B5EF4-FFF2-40B4-BE49-F238E27FC236}">
                <a16:creationId xmlns:a16="http://schemas.microsoft.com/office/drawing/2014/main" id="{1679DAF9-6F23-4481-91E1-FC6513527821}"/>
              </a:ext>
            </a:extLst>
          </p:cNvPr>
          <p:cNvSpPr>
            <a:spLocks noGrp="1"/>
          </p:cNvSpPr>
          <p:nvPr>
            <p:ph type="title"/>
          </p:nvPr>
        </p:nvSpPr>
        <p:spPr>
          <a:xfrm>
            <a:off x="612775" y="228600"/>
            <a:ext cx="8153400" cy="990600"/>
          </a:xfrm>
        </p:spPr>
        <p:txBody>
          <a:bodyPr/>
          <a:lstStyle/>
          <a:p>
            <a:pPr eaLnBrk="1" hangingPunct="1"/>
            <a:r>
              <a:rPr lang="fr-FR" altLang="fr-FR" sz="3200" b="1"/>
              <a:t>L'unité centrale (appelé aussi microprocesseur)</a:t>
            </a:r>
          </a:p>
        </p:txBody>
      </p:sp>
      <p:sp>
        <p:nvSpPr>
          <p:cNvPr id="84995" name="Espace réservé du contenu 2">
            <a:extLst>
              <a:ext uri="{FF2B5EF4-FFF2-40B4-BE49-F238E27FC236}">
                <a16:creationId xmlns:a16="http://schemas.microsoft.com/office/drawing/2014/main" id="{6B4ED337-8F25-44FB-A977-0FD89E3FADAF}"/>
              </a:ext>
            </a:extLst>
          </p:cNvPr>
          <p:cNvSpPr>
            <a:spLocks noGrp="1"/>
          </p:cNvSpPr>
          <p:nvPr>
            <p:ph sz="quarter" idx="1"/>
          </p:nvPr>
        </p:nvSpPr>
        <p:spPr>
          <a:xfrm>
            <a:off x="612775" y="1600200"/>
            <a:ext cx="8153400" cy="4495800"/>
          </a:xfrm>
        </p:spPr>
        <p:txBody>
          <a:bodyPr/>
          <a:lstStyle/>
          <a:p>
            <a:pPr lvl="1" algn="just" eaLnBrk="1" hangingPunct="1"/>
            <a:r>
              <a:rPr lang="fr-FR" altLang="fr-FR" sz="2800" b="1"/>
              <a:t>L'unité de traitement</a:t>
            </a:r>
            <a:r>
              <a:rPr lang="fr-FR" altLang="fr-FR" sz="2800"/>
              <a:t> chargée d'interpréter et d'exécuter le logiciel qui est en mémoire, et de commander les différents périphériques. </a:t>
            </a:r>
          </a:p>
          <a:p>
            <a:pPr lvl="1" algn="just" eaLnBrk="1" hangingPunct="1"/>
            <a:r>
              <a:rPr lang="fr-FR" altLang="fr-FR" sz="2800" b="1"/>
              <a:t>L'unité arithmétique</a:t>
            </a:r>
            <a:r>
              <a:rPr lang="fr-FR" altLang="fr-FR" sz="2800"/>
              <a:t> (ou unité de calcul) qui effectue tout les calculs.</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1B2098D3-9DCA-4E2A-9A5D-623A182F22F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E8D6831-B075-4587-9CF7-9ED0EA173E74}" type="slidenum">
              <a:rPr lang="fr-FR" altLang="fr-FR" sz="1200">
                <a:solidFill>
                  <a:srgbClr val="FFFFFF"/>
                </a:solidFill>
              </a:rPr>
              <a:pPr>
                <a:lnSpc>
                  <a:spcPct val="80000"/>
                </a:lnSpc>
              </a:pPr>
              <a:t>68</a:t>
            </a:fld>
            <a:endParaRPr lang="fr-FR" altLang="fr-FR" sz="1200">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a:extLst>
              <a:ext uri="{FF2B5EF4-FFF2-40B4-BE49-F238E27FC236}">
                <a16:creationId xmlns:a16="http://schemas.microsoft.com/office/drawing/2014/main" id="{7F0F1C5C-85EC-491C-9BA9-17187E412D50}"/>
              </a:ext>
            </a:extLst>
          </p:cNvPr>
          <p:cNvSpPr>
            <a:spLocks noGrp="1"/>
          </p:cNvSpPr>
          <p:nvPr>
            <p:ph type="title"/>
          </p:nvPr>
        </p:nvSpPr>
        <p:spPr>
          <a:xfrm>
            <a:off x="612775" y="228600"/>
            <a:ext cx="8153400" cy="990600"/>
          </a:xfrm>
        </p:spPr>
        <p:txBody>
          <a:bodyPr/>
          <a:lstStyle/>
          <a:p>
            <a:pPr eaLnBrk="1" hangingPunct="1"/>
            <a:r>
              <a:rPr lang="fr-FR" altLang="fr-FR" sz="3200" b="1"/>
              <a:t>Les périphériques</a:t>
            </a:r>
            <a:endParaRPr lang="fr-FR" altLang="fr-FR" sz="2800"/>
          </a:p>
        </p:txBody>
      </p:sp>
      <p:sp>
        <p:nvSpPr>
          <p:cNvPr id="86019" name="Espace réservé du contenu 2">
            <a:extLst>
              <a:ext uri="{FF2B5EF4-FFF2-40B4-BE49-F238E27FC236}">
                <a16:creationId xmlns:a16="http://schemas.microsoft.com/office/drawing/2014/main" id="{D7B6FD5E-D9C7-48B7-B296-D62E5797CC64}"/>
              </a:ext>
            </a:extLst>
          </p:cNvPr>
          <p:cNvSpPr>
            <a:spLocks noGrp="1"/>
          </p:cNvSpPr>
          <p:nvPr>
            <p:ph sz="quarter" idx="1"/>
          </p:nvPr>
        </p:nvSpPr>
        <p:spPr>
          <a:xfrm>
            <a:off x="612775" y="1600200"/>
            <a:ext cx="8153400" cy="4495800"/>
          </a:xfrm>
        </p:spPr>
        <p:txBody>
          <a:bodyPr/>
          <a:lstStyle/>
          <a:p>
            <a:pPr algn="just" eaLnBrk="1" hangingPunct="1"/>
            <a:r>
              <a:rPr lang="fr-FR" altLang="fr-FR" sz="2800"/>
              <a:t>Il y a l'ordinateur en lui même qui effectue les traitements. </a:t>
            </a:r>
          </a:p>
          <a:p>
            <a:pPr algn="just" eaLnBrk="1" hangingPunct="1"/>
            <a:r>
              <a:rPr lang="fr-FR" altLang="fr-FR" sz="2800"/>
              <a:t>Mais pour cela il faut évidement fournir à l'ordinateur les données à traiter et lui dire ce qu'il doit en faire. L'acquisition et la récupération des données se font par les périphériques.</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22448B7A-306E-41C5-BB6D-B171E30F723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D92314AD-2A8F-4981-8747-DD26C7073C69}" type="slidenum">
              <a:rPr lang="fr-FR" altLang="fr-FR" sz="1200">
                <a:solidFill>
                  <a:srgbClr val="FFFFFF"/>
                </a:solidFill>
              </a:rPr>
              <a:pPr>
                <a:lnSpc>
                  <a:spcPct val="80000"/>
                </a:lnSpc>
              </a:pPr>
              <a:t>69</a:t>
            </a:fld>
            <a:endParaRPr lang="fr-FR" altLang="fr-FR" sz="1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E5962BD-BB9E-4EB8-A5C5-4FB9F18FD69D}"/>
              </a:ext>
            </a:extLst>
          </p:cNvPr>
          <p:cNvSpPr>
            <a:spLocks noGrp="1"/>
          </p:cNvSpPr>
          <p:nvPr>
            <p:ph sz="quarter" idx="1"/>
          </p:nvPr>
        </p:nvSpPr>
        <p:spPr>
          <a:xfrm>
            <a:off x="642938" y="1500188"/>
            <a:ext cx="8134350" cy="5113337"/>
          </a:xfrm>
        </p:spPr>
        <p:txBody>
          <a:bodyPr/>
          <a:lstStyle/>
          <a:p>
            <a:pPr algn="ctr" eaLnBrk="1" hangingPunct="1">
              <a:lnSpc>
                <a:spcPct val="80000"/>
              </a:lnSpc>
              <a:buFontTx/>
              <a:buNone/>
            </a:pPr>
            <a:r>
              <a:rPr lang="fr-FR" altLang="fr-FR" sz="4000" b="1"/>
              <a:t>A quoi ça sert ?</a:t>
            </a:r>
            <a:r>
              <a:rPr lang="fr-FR" altLang="fr-FR" sz="2800" b="1"/>
              <a:t> </a:t>
            </a:r>
          </a:p>
          <a:p>
            <a:pPr algn="just" eaLnBrk="1" hangingPunct="1">
              <a:lnSpc>
                <a:spcPct val="80000"/>
              </a:lnSpc>
              <a:buFont typeface="Wingdings" panose="05000000000000000000" pitchFamily="2" charset="2"/>
              <a:buNone/>
            </a:pPr>
            <a:endParaRPr lang="fr-FR" altLang="fr-FR" sz="1400"/>
          </a:p>
          <a:p>
            <a:pPr algn="just" eaLnBrk="1" hangingPunct="1">
              <a:lnSpc>
                <a:spcPct val="80000"/>
              </a:lnSpc>
            </a:pPr>
            <a:r>
              <a:rPr lang="fr-FR" altLang="fr-FR" sz="2800" b="1"/>
              <a:t>Robotique </a:t>
            </a:r>
            <a:r>
              <a:rPr lang="fr-FR" altLang="fr-FR" sz="2800"/>
              <a:t>: robot autonome (robot sur Mars, footballeurs) semi-autonome, télécommandé ; </a:t>
            </a:r>
          </a:p>
          <a:p>
            <a:pPr algn="just" eaLnBrk="1" hangingPunct="1">
              <a:lnSpc>
                <a:spcPct val="80000"/>
              </a:lnSpc>
            </a:pPr>
            <a:endParaRPr lang="fr-FR" altLang="fr-FR" sz="2800"/>
          </a:p>
          <a:p>
            <a:pPr algn="just" eaLnBrk="1" hangingPunct="1">
              <a:lnSpc>
                <a:spcPct val="80000"/>
              </a:lnSpc>
            </a:pPr>
            <a:r>
              <a:rPr lang="fr-FR" altLang="fr-FR" sz="2800" b="1"/>
              <a:t>Calculs massifs </a:t>
            </a:r>
            <a:r>
              <a:rPr lang="fr-FR" altLang="fr-FR" sz="2800"/>
              <a:t>: clusters, machines parallèles ... </a:t>
            </a:r>
          </a:p>
        </p:txBody>
      </p:sp>
      <p:sp>
        <p:nvSpPr>
          <p:cNvPr id="8" name="Rectangle 2">
            <a:extLst>
              <a:ext uri="{FF2B5EF4-FFF2-40B4-BE49-F238E27FC236}">
                <a16:creationId xmlns:a16="http://schemas.microsoft.com/office/drawing/2014/main" id="{AD5EF698-8677-4C0F-B859-71CA0A24A3C8}"/>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F8C2F630-47E8-46B4-BCF2-A6B4659497B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A689DC8-6329-4CC9-A315-606DB8DCD82C}" type="slidenum">
              <a:rPr lang="fr-FR" altLang="fr-FR" sz="1200">
                <a:solidFill>
                  <a:srgbClr val="FFFFFF"/>
                </a:solidFill>
              </a:rPr>
              <a:pPr>
                <a:lnSpc>
                  <a:spcPct val="80000"/>
                </a:lnSpc>
              </a:pPr>
              <a:t>7</a:t>
            </a:fld>
            <a:endParaRPr lang="fr-FR" altLang="fr-FR" sz="1200">
              <a:solidFill>
                <a:srgbClr val="FFFFFF"/>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a:extLst>
              <a:ext uri="{FF2B5EF4-FFF2-40B4-BE49-F238E27FC236}">
                <a16:creationId xmlns:a16="http://schemas.microsoft.com/office/drawing/2014/main" id="{263A0179-F2A4-4881-942D-9879DF4401E0}"/>
              </a:ext>
            </a:extLst>
          </p:cNvPr>
          <p:cNvSpPr>
            <a:spLocks noGrp="1"/>
          </p:cNvSpPr>
          <p:nvPr>
            <p:ph type="title"/>
          </p:nvPr>
        </p:nvSpPr>
        <p:spPr>
          <a:xfrm>
            <a:off x="612775" y="228600"/>
            <a:ext cx="8153400" cy="990600"/>
          </a:xfrm>
        </p:spPr>
        <p:txBody>
          <a:bodyPr/>
          <a:lstStyle/>
          <a:p>
            <a:pPr eaLnBrk="1" hangingPunct="1"/>
            <a:r>
              <a:rPr lang="fr-FR" altLang="fr-FR" sz="3200" b="1"/>
              <a:t>Les périphériques</a:t>
            </a:r>
            <a:endParaRPr lang="fr-FR" altLang="fr-FR" sz="2800"/>
          </a:p>
        </p:txBody>
      </p:sp>
      <p:sp>
        <p:nvSpPr>
          <p:cNvPr id="87043" name="Espace réservé du contenu 2">
            <a:extLst>
              <a:ext uri="{FF2B5EF4-FFF2-40B4-BE49-F238E27FC236}">
                <a16:creationId xmlns:a16="http://schemas.microsoft.com/office/drawing/2014/main" id="{CE19D9B1-A65C-40E2-9728-F1467C67C4F1}"/>
              </a:ext>
            </a:extLst>
          </p:cNvPr>
          <p:cNvSpPr>
            <a:spLocks noGrp="1"/>
          </p:cNvSpPr>
          <p:nvPr>
            <p:ph sz="quarter" idx="1"/>
          </p:nvPr>
        </p:nvSpPr>
        <p:spPr>
          <a:xfrm>
            <a:off x="612775" y="1600200"/>
            <a:ext cx="8153400" cy="4495800"/>
          </a:xfrm>
        </p:spPr>
        <p:txBody>
          <a:bodyPr/>
          <a:lstStyle/>
          <a:p>
            <a:pPr algn="just" eaLnBrk="1" hangingPunct="1"/>
            <a:r>
              <a:rPr lang="fr-FR" altLang="fr-FR" sz="2800"/>
              <a:t>Nous distinguons quatre sortes de périphériques :</a:t>
            </a:r>
          </a:p>
          <a:p>
            <a:pPr lvl="1" algn="just" eaLnBrk="1" hangingPunct="1"/>
            <a:r>
              <a:rPr lang="fr-FR" altLang="fr-FR" sz="2800"/>
              <a:t>Les </a:t>
            </a:r>
            <a:r>
              <a:rPr lang="fr-FR" altLang="fr-FR" sz="2800" b="1"/>
              <a:t>périphériques d'entrée</a:t>
            </a:r>
            <a:r>
              <a:rPr lang="fr-FR" altLang="fr-FR" sz="2800"/>
              <a:t> qui permettent effectivement de fournir à l'ordinateur les données à traiter :</a:t>
            </a:r>
          </a:p>
          <a:p>
            <a:pPr lvl="2" algn="just" eaLnBrk="1" hangingPunct="1"/>
            <a:r>
              <a:rPr lang="fr-FR" altLang="fr-FR" sz="2500"/>
              <a:t>le clavier pour la saisie des textes, </a:t>
            </a:r>
          </a:p>
          <a:p>
            <a:pPr lvl="2" algn="just" eaLnBrk="1" hangingPunct="1"/>
            <a:r>
              <a:rPr lang="fr-FR" altLang="fr-FR" sz="2500"/>
              <a:t>le micro pour la saisie des sons, </a:t>
            </a:r>
          </a:p>
          <a:p>
            <a:pPr lvl="2" algn="just" eaLnBrk="1" hangingPunct="1"/>
            <a:r>
              <a:rPr lang="fr-FR" altLang="fr-FR" sz="2500"/>
              <a:t>le scanner pour la saisie des images, etc.</a:t>
            </a:r>
            <a:br>
              <a:rPr lang="fr-FR" altLang="fr-FR" sz="2500"/>
            </a:br>
            <a:r>
              <a:rPr lang="fr-FR" altLang="fr-FR" sz="2500"/>
              <a:t>Pour ne citer que les trois les plus couramment employés. </a:t>
            </a:r>
            <a:endParaRPr lang="fr-FR" altLang="fr-FR" sz="2100"/>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4F8FDD17-4D7A-44D9-89BC-AA58A630533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B16DD6BE-D9E5-4268-922A-A7CC2787C02F}" type="slidenum">
              <a:rPr lang="fr-FR" altLang="fr-FR" sz="1200">
                <a:solidFill>
                  <a:srgbClr val="FFFFFF"/>
                </a:solidFill>
              </a:rPr>
              <a:pPr>
                <a:lnSpc>
                  <a:spcPct val="80000"/>
                </a:lnSpc>
              </a:pPr>
              <a:t>70</a:t>
            </a:fld>
            <a:endParaRPr lang="fr-FR" altLang="fr-FR" sz="1200">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a:extLst>
              <a:ext uri="{FF2B5EF4-FFF2-40B4-BE49-F238E27FC236}">
                <a16:creationId xmlns:a16="http://schemas.microsoft.com/office/drawing/2014/main" id="{FA298922-FB32-4BE2-B2A6-564699D22BE4}"/>
              </a:ext>
            </a:extLst>
          </p:cNvPr>
          <p:cNvSpPr>
            <a:spLocks noGrp="1"/>
          </p:cNvSpPr>
          <p:nvPr>
            <p:ph type="title"/>
          </p:nvPr>
        </p:nvSpPr>
        <p:spPr>
          <a:xfrm>
            <a:off x="612775" y="228600"/>
            <a:ext cx="8153400" cy="990600"/>
          </a:xfrm>
        </p:spPr>
        <p:txBody>
          <a:bodyPr/>
          <a:lstStyle/>
          <a:p>
            <a:pPr eaLnBrk="1" hangingPunct="1"/>
            <a:r>
              <a:rPr lang="fr-FR" altLang="fr-FR" sz="3200" b="1"/>
              <a:t>Les périphériques</a:t>
            </a:r>
            <a:endParaRPr lang="fr-FR" altLang="fr-FR" sz="2800"/>
          </a:p>
        </p:txBody>
      </p:sp>
      <p:sp>
        <p:nvSpPr>
          <p:cNvPr id="88067" name="Espace réservé du contenu 2">
            <a:extLst>
              <a:ext uri="{FF2B5EF4-FFF2-40B4-BE49-F238E27FC236}">
                <a16:creationId xmlns:a16="http://schemas.microsoft.com/office/drawing/2014/main" id="{232492C3-BBBF-442E-8D3A-20279D8836F7}"/>
              </a:ext>
            </a:extLst>
          </p:cNvPr>
          <p:cNvSpPr>
            <a:spLocks noGrp="1"/>
          </p:cNvSpPr>
          <p:nvPr>
            <p:ph sz="quarter" idx="1"/>
          </p:nvPr>
        </p:nvSpPr>
        <p:spPr>
          <a:xfrm>
            <a:off x="612775" y="1600200"/>
            <a:ext cx="8153400" cy="4495800"/>
          </a:xfrm>
        </p:spPr>
        <p:txBody>
          <a:bodyPr/>
          <a:lstStyle/>
          <a:p>
            <a:pPr lvl="1" algn="just" eaLnBrk="1" hangingPunct="1"/>
            <a:r>
              <a:rPr lang="fr-FR" altLang="fr-FR" sz="2800"/>
              <a:t>Les </a:t>
            </a:r>
            <a:r>
              <a:rPr lang="fr-FR" altLang="fr-FR" sz="2800" b="1"/>
              <a:t>périphériques de sortie</a:t>
            </a:r>
            <a:r>
              <a:rPr lang="fr-FR" altLang="fr-FR" sz="2800"/>
              <a:t> :</a:t>
            </a:r>
          </a:p>
          <a:p>
            <a:pPr lvl="2" algn="just" eaLnBrk="1" hangingPunct="1"/>
            <a:r>
              <a:rPr lang="fr-FR" altLang="fr-FR" sz="2500"/>
              <a:t>l'écran,</a:t>
            </a:r>
          </a:p>
          <a:p>
            <a:pPr lvl="2" algn="just" eaLnBrk="1" hangingPunct="1"/>
            <a:r>
              <a:rPr lang="fr-FR" altLang="fr-FR" sz="2500"/>
              <a:t>l'imprimante,</a:t>
            </a:r>
          </a:p>
          <a:p>
            <a:pPr lvl="2" algn="just" eaLnBrk="1" hangingPunct="1"/>
            <a:r>
              <a:rPr lang="fr-FR" altLang="fr-FR" sz="2500"/>
              <a:t>le haut-parleur, etc. </a:t>
            </a:r>
            <a:endParaRPr lang="fr-FR" altLang="fr-FR" sz="2100"/>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F01DCCC9-1F6D-4164-A157-630AAF49881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AE34A60F-93EB-4F27-81DC-ED4CB3228BD3}" type="slidenum">
              <a:rPr lang="fr-FR" altLang="fr-FR" sz="1200">
                <a:solidFill>
                  <a:srgbClr val="FFFFFF"/>
                </a:solidFill>
              </a:rPr>
              <a:pPr>
                <a:lnSpc>
                  <a:spcPct val="80000"/>
                </a:lnSpc>
              </a:pPr>
              <a:t>71</a:t>
            </a:fld>
            <a:endParaRPr lang="fr-FR" altLang="fr-FR" sz="1200">
              <a:solidFill>
                <a:srgbClr val="FFFF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a:extLst>
              <a:ext uri="{FF2B5EF4-FFF2-40B4-BE49-F238E27FC236}">
                <a16:creationId xmlns:a16="http://schemas.microsoft.com/office/drawing/2014/main" id="{CEAFAC72-3062-4A0E-81CC-A2E6DE44D585}"/>
              </a:ext>
            </a:extLst>
          </p:cNvPr>
          <p:cNvSpPr>
            <a:spLocks noGrp="1"/>
          </p:cNvSpPr>
          <p:nvPr>
            <p:ph type="title"/>
          </p:nvPr>
        </p:nvSpPr>
        <p:spPr>
          <a:xfrm>
            <a:off x="612775" y="228600"/>
            <a:ext cx="8153400" cy="990600"/>
          </a:xfrm>
        </p:spPr>
        <p:txBody>
          <a:bodyPr/>
          <a:lstStyle/>
          <a:p>
            <a:pPr eaLnBrk="1" hangingPunct="1"/>
            <a:r>
              <a:rPr lang="fr-FR" altLang="fr-FR" sz="3200" b="1"/>
              <a:t>Les périphériques</a:t>
            </a:r>
            <a:endParaRPr lang="fr-FR" altLang="fr-FR" sz="2800"/>
          </a:p>
        </p:txBody>
      </p:sp>
      <p:sp>
        <p:nvSpPr>
          <p:cNvPr id="89091" name="Espace réservé du contenu 2">
            <a:extLst>
              <a:ext uri="{FF2B5EF4-FFF2-40B4-BE49-F238E27FC236}">
                <a16:creationId xmlns:a16="http://schemas.microsoft.com/office/drawing/2014/main" id="{A805B1A7-F138-4B45-B399-60CEDBA5B0A2}"/>
              </a:ext>
            </a:extLst>
          </p:cNvPr>
          <p:cNvSpPr>
            <a:spLocks noGrp="1"/>
          </p:cNvSpPr>
          <p:nvPr>
            <p:ph sz="quarter" idx="1"/>
          </p:nvPr>
        </p:nvSpPr>
        <p:spPr>
          <a:xfrm>
            <a:off x="612775" y="1600200"/>
            <a:ext cx="8153400" cy="4495800"/>
          </a:xfrm>
        </p:spPr>
        <p:txBody>
          <a:bodyPr/>
          <a:lstStyle/>
          <a:p>
            <a:pPr lvl="1" algn="just" eaLnBrk="1" hangingPunct="1"/>
            <a:r>
              <a:rPr lang="fr-FR" altLang="fr-FR" sz="2800"/>
              <a:t>Le </a:t>
            </a:r>
            <a:r>
              <a:rPr lang="fr-FR" altLang="fr-FR" sz="2800" b="1"/>
              <a:t>stockage des données</a:t>
            </a:r>
            <a:r>
              <a:rPr lang="fr-FR" altLang="fr-FR" sz="2800"/>
              <a:t> :</a:t>
            </a:r>
          </a:p>
          <a:p>
            <a:pPr lvl="1" algn="just" eaLnBrk="1" hangingPunct="1">
              <a:buFont typeface="Wingdings 2" panose="05020102010507070707" pitchFamily="18" charset="2"/>
              <a:buNone/>
            </a:pPr>
            <a:r>
              <a:rPr lang="fr-FR" altLang="fr-FR" sz="2800"/>
              <a:t>	Bien sûr, une fois que le traitement est effectué, nous n'avons momentanément plus besoin des données, soit que nous désirons traiter d'autre données ou les archiver par exemple. Il faudra évidemment les stocker dans ce qu'on appelle les mémoires de masse tel que disque dur, disquette, streamer (bande magnétique de très grande capacité de stockage) et cassette. </a:t>
            </a:r>
            <a:endParaRPr lang="fr-FR" altLang="fr-FR" sz="2400"/>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EB678E24-A0C9-4C7B-9DB7-9403FF52F8A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F2D665E-9E80-40BB-A69E-7DDE1BBBCD09}" type="slidenum">
              <a:rPr lang="fr-FR" altLang="fr-FR" sz="1200">
                <a:solidFill>
                  <a:srgbClr val="FFFFFF"/>
                </a:solidFill>
              </a:rPr>
              <a:pPr>
                <a:lnSpc>
                  <a:spcPct val="80000"/>
                </a:lnSpc>
              </a:pPr>
              <a:t>72</a:t>
            </a:fld>
            <a:endParaRPr lang="fr-FR" altLang="fr-FR" sz="1200">
              <a:solidFill>
                <a:srgbClr val="FFFFFF"/>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a:extLst>
              <a:ext uri="{FF2B5EF4-FFF2-40B4-BE49-F238E27FC236}">
                <a16:creationId xmlns:a16="http://schemas.microsoft.com/office/drawing/2014/main" id="{A423B5FC-F6D1-4E20-9806-0BF0648554AA}"/>
              </a:ext>
            </a:extLst>
          </p:cNvPr>
          <p:cNvSpPr>
            <a:spLocks noGrp="1"/>
          </p:cNvSpPr>
          <p:nvPr>
            <p:ph type="title"/>
          </p:nvPr>
        </p:nvSpPr>
        <p:spPr>
          <a:xfrm>
            <a:off x="612775" y="228600"/>
            <a:ext cx="8153400" cy="990600"/>
          </a:xfrm>
        </p:spPr>
        <p:txBody>
          <a:bodyPr/>
          <a:lstStyle/>
          <a:p>
            <a:pPr eaLnBrk="1" hangingPunct="1"/>
            <a:r>
              <a:rPr lang="fr-FR" altLang="fr-FR" sz="3200" b="1"/>
              <a:t>Les périphériques</a:t>
            </a:r>
            <a:endParaRPr lang="fr-FR" altLang="fr-FR" sz="2800"/>
          </a:p>
        </p:txBody>
      </p:sp>
      <p:sp>
        <p:nvSpPr>
          <p:cNvPr id="90115" name="Espace réservé du contenu 2">
            <a:extLst>
              <a:ext uri="{FF2B5EF4-FFF2-40B4-BE49-F238E27FC236}">
                <a16:creationId xmlns:a16="http://schemas.microsoft.com/office/drawing/2014/main" id="{47DA4B6D-8424-4590-A83D-A14428CC9FDB}"/>
              </a:ext>
            </a:extLst>
          </p:cNvPr>
          <p:cNvSpPr>
            <a:spLocks noGrp="1"/>
          </p:cNvSpPr>
          <p:nvPr>
            <p:ph sz="quarter" idx="1"/>
          </p:nvPr>
        </p:nvSpPr>
        <p:spPr>
          <a:xfrm>
            <a:off x="612775" y="1600200"/>
            <a:ext cx="8153400" cy="4495800"/>
          </a:xfrm>
        </p:spPr>
        <p:txBody>
          <a:bodyPr/>
          <a:lstStyle/>
          <a:p>
            <a:pPr algn="just" eaLnBrk="1" hangingPunct="1"/>
            <a:endParaRPr lang="fr-FR" altLang="fr-FR" sz="2800"/>
          </a:p>
          <a:p>
            <a:pPr lvl="1" algn="just" eaLnBrk="1" hangingPunct="1"/>
            <a:r>
              <a:rPr lang="fr-FR" altLang="fr-FR" sz="2800"/>
              <a:t>L'</a:t>
            </a:r>
            <a:r>
              <a:rPr lang="fr-FR" altLang="fr-FR" sz="2800" b="1"/>
              <a:t>échange de données</a:t>
            </a:r>
            <a:r>
              <a:rPr lang="fr-FR" altLang="fr-FR" sz="2800"/>
              <a:t> entre ordinateurs :</a:t>
            </a:r>
          </a:p>
          <a:p>
            <a:pPr algn="just" eaLnBrk="1" hangingPunct="1">
              <a:buFont typeface="Wingdings" panose="05000000000000000000" pitchFamily="2" charset="2"/>
              <a:buNone/>
            </a:pPr>
            <a:r>
              <a:rPr lang="fr-FR" altLang="fr-FR" sz="2800"/>
              <a:t>	Nous pouvons aussi échanger des données entre ordinateurs. </a:t>
            </a:r>
          </a:p>
          <a:p>
            <a:pPr algn="just" eaLnBrk="1" hangingPunct="1">
              <a:buFont typeface="Wingdings" panose="05000000000000000000" pitchFamily="2" charset="2"/>
              <a:buNone/>
            </a:pPr>
            <a:r>
              <a:rPr lang="fr-FR" altLang="fr-FR" sz="2800"/>
              <a:t>	Ce qui ce fait principalement par le Modem (appareil spécialisé dans la transmission des données informatique) et le téléphone.</a:t>
            </a:r>
          </a:p>
        </p:txBody>
      </p:sp>
      <p:sp>
        <p:nvSpPr>
          <p:cNvPr id="4" name="Espace réservé du numéro de diapositive 3">
            <a:extLst>
              <a:ext uri="{FF2B5EF4-FFF2-40B4-BE49-F238E27FC236}">
                <a16:creationId xmlns:a16="http://schemas.microsoft.com/office/drawing/2014/main" id="{2E106CC2-3BC7-4C0C-B3E4-7EDA271FD0C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BCC0BB31-4B61-4448-8219-F8799289052E}" type="slidenum">
              <a:rPr lang="fr-FR" altLang="fr-FR" sz="1200">
                <a:solidFill>
                  <a:srgbClr val="FFFFFF"/>
                </a:solidFill>
              </a:rPr>
              <a:pPr>
                <a:lnSpc>
                  <a:spcPct val="80000"/>
                </a:lnSpc>
              </a:pPr>
              <a:t>73</a:t>
            </a:fld>
            <a:endParaRPr lang="fr-FR" altLang="fr-FR" sz="1200">
              <a:solidFill>
                <a:srgbClr val="FFFFF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a:extLst>
              <a:ext uri="{FF2B5EF4-FFF2-40B4-BE49-F238E27FC236}">
                <a16:creationId xmlns:a16="http://schemas.microsoft.com/office/drawing/2014/main" id="{4DE4EA36-640A-43AB-ADFC-07A5906F23B7}"/>
              </a:ext>
            </a:extLst>
          </p:cNvPr>
          <p:cNvSpPr>
            <a:spLocks noGrp="1"/>
          </p:cNvSpPr>
          <p:nvPr>
            <p:ph type="title"/>
          </p:nvPr>
        </p:nvSpPr>
        <p:spPr>
          <a:xfrm>
            <a:off x="612775" y="228600"/>
            <a:ext cx="8153400" cy="990600"/>
          </a:xfrm>
        </p:spPr>
        <p:txBody>
          <a:bodyPr/>
          <a:lstStyle/>
          <a:p>
            <a:pPr eaLnBrk="1" hangingPunct="1"/>
            <a:r>
              <a:rPr lang="fr-FR" altLang="fr-FR" sz="3200" b="1"/>
              <a:t>Le stockage des données</a:t>
            </a:r>
            <a:endParaRPr lang="fr-FR" altLang="fr-FR" sz="3200"/>
          </a:p>
        </p:txBody>
      </p:sp>
      <p:sp>
        <p:nvSpPr>
          <p:cNvPr id="91139" name="Espace réservé du contenu 2">
            <a:extLst>
              <a:ext uri="{FF2B5EF4-FFF2-40B4-BE49-F238E27FC236}">
                <a16:creationId xmlns:a16="http://schemas.microsoft.com/office/drawing/2014/main" id="{62C639B3-54C2-4E3A-8471-E4359A65282E}"/>
              </a:ext>
            </a:extLst>
          </p:cNvPr>
          <p:cNvSpPr>
            <a:spLocks noGrp="1"/>
          </p:cNvSpPr>
          <p:nvPr>
            <p:ph sz="quarter" idx="1"/>
          </p:nvPr>
        </p:nvSpPr>
        <p:spPr>
          <a:xfrm>
            <a:off x="612775" y="1600200"/>
            <a:ext cx="8153400" cy="4495800"/>
          </a:xfrm>
        </p:spPr>
        <p:txBody>
          <a:bodyPr/>
          <a:lstStyle/>
          <a:p>
            <a:pPr algn="just" eaLnBrk="1" hangingPunct="1"/>
            <a:r>
              <a:rPr lang="fr-FR" altLang="fr-FR" sz="2800" b="1" i="1"/>
              <a:t>Fonctionnement interne des disquettes et disque dur</a:t>
            </a:r>
            <a:endParaRPr lang="fr-FR" altLang="fr-FR" sz="2800" b="1"/>
          </a:p>
          <a:p>
            <a:pPr algn="just" eaLnBrk="1" hangingPunct="1"/>
            <a:r>
              <a:rPr lang="fr-FR" altLang="fr-FR" sz="2400"/>
              <a:t>Toutes les données inscrites sur ces disquettes et disques dur, sont enregistrées sous forme magnétique. Imaginez des milliers de petits aimants. En fonction de la polarité de ces aimants (pôle nord et sud), l'ordinateur sait qu'il s'agit de 0 ou de 1. </a:t>
            </a:r>
          </a:p>
          <a:p>
            <a:pPr algn="just" eaLnBrk="1" hangingPunct="1"/>
            <a:r>
              <a:rPr lang="fr-FR" altLang="fr-FR" sz="2400"/>
              <a:t>Bien sûr, sur ces disquettes et disques dur, il y a des repères permettant au lecteur de savoir ou commence chaque groupe de bits (0 ou 1) pour pouvoir correctement retrouver les données stockées sur ces mémoires de masse.</a:t>
            </a:r>
          </a:p>
        </p:txBody>
      </p:sp>
      <p:sp>
        <p:nvSpPr>
          <p:cNvPr id="4" name="Espace réservé du numéro de diapositive 3">
            <a:extLst>
              <a:ext uri="{FF2B5EF4-FFF2-40B4-BE49-F238E27FC236}">
                <a16:creationId xmlns:a16="http://schemas.microsoft.com/office/drawing/2014/main" id="{26F7EE1A-7261-4F6C-B955-884262B229B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4A6FD47E-606F-4C6D-AC7D-F2E922BBF838}" type="slidenum">
              <a:rPr lang="fr-FR" altLang="fr-FR" sz="1200">
                <a:solidFill>
                  <a:srgbClr val="FFFFFF"/>
                </a:solidFill>
              </a:rPr>
              <a:pPr>
                <a:lnSpc>
                  <a:spcPct val="80000"/>
                </a:lnSpc>
              </a:pPr>
              <a:t>74</a:t>
            </a:fld>
            <a:endParaRPr lang="fr-FR" altLang="fr-FR" sz="1200">
              <a:solidFill>
                <a:srgbClr val="FFFF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a:extLst>
              <a:ext uri="{FF2B5EF4-FFF2-40B4-BE49-F238E27FC236}">
                <a16:creationId xmlns:a16="http://schemas.microsoft.com/office/drawing/2014/main" id="{2057F405-E9FC-433B-BF50-911847AFE960}"/>
              </a:ext>
            </a:extLst>
          </p:cNvPr>
          <p:cNvSpPr>
            <a:spLocks noGrp="1"/>
          </p:cNvSpPr>
          <p:nvPr>
            <p:ph type="title"/>
          </p:nvPr>
        </p:nvSpPr>
        <p:spPr>
          <a:xfrm>
            <a:off x="612775" y="228600"/>
            <a:ext cx="8153400" cy="990600"/>
          </a:xfrm>
        </p:spPr>
        <p:txBody>
          <a:bodyPr/>
          <a:lstStyle/>
          <a:p>
            <a:pPr eaLnBrk="1" hangingPunct="1"/>
            <a:r>
              <a:rPr lang="fr-FR" altLang="fr-FR" sz="3200" b="1"/>
              <a:t>Le stockage des données</a:t>
            </a:r>
            <a:endParaRPr lang="fr-FR" altLang="fr-FR" sz="3200"/>
          </a:p>
        </p:txBody>
      </p:sp>
      <p:sp>
        <p:nvSpPr>
          <p:cNvPr id="92163" name="Espace réservé du contenu 2">
            <a:extLst>
              <a:ext uri="{FF2B5EF4-FFF2-40B4-BE49-F238E27FC236}">
                <a16:creationId xmlns:a16="http://schemas.microsoft.com/office/drawing/2014/main" id="{1C63D8C8-46F6-4BFF-AA21-028A45B0A655}"/>
              </a:ext>
            </a:extLst>
          </p:cNvPr>
          <p:cNvSpPr>
            <a:spLocks noGrp="1"/>
          </p:cNvSpPr>
          <p:nvPr>
            <p:ph sz="quarter" idx="1"/>
          </p:nvPr>
        </p:nvSpPr>
        <p:spPr>
          <a:xfrm>
            <a:off x="612775" y="1600200"/>
            <a:ext cx="8153400" cy="4495800"/>
          </a:xfrm>
        </p:spPr>
        <p:txBody>
          <a:bodyPr/>
          <a:lstStyle/>
          <a:p>
            <a:pPr algn="just" eaLnBrk="1" hangingPunct="1"/>
            <a:r>
              <a:rPr lang="fr-FR" altLang="fr-FR" sz="2600" b="1" i="1"/>
              <a:t>Les Compact Disk (ou CD ROM)</a:t>
            </a:r>
            <a:endParaRPr lang="fr-FR" altLang="fr-FR" sz="2600" b="1"/>
          </a:p>
          <a:p>
            <a:pPr algn="just" eaLnBrk="1" hangingPunct="1"/>
            <a:r>
              <a:rPr lang="fr-FR" altLang="fr-FR" sz="2600"/>
              <a:t>Se sont des mémoires de masse à lecture seule, les données y ont été inscrites une bonne fois pour toute. On ne peut plus effacer leur contenu.</a:t>
            </a:r>
          </a:p>
          <a:p>
            <a:pPr algn="just" eaLnBrk="1" hangingPunct="1"/>
            <a:r>
              <a:rPr lang="fr-FR" altLang="fr-FR" sz="2600"/>
              <a:t>Le système d'enregistrement des données de ces CD ROM est optique, à la différence des disquettes et disques durs qui sont magnétique. Imaginez des milliers de petits miroirs inscrits sur ces CD ROM. Un laser est envoyé dessus, si un miroir est présent la lumière en est renvoyée sur une cellule photoélectrique qui en provoque un passage de courant électrique. </a:t>
            </a:r>
          </a:p>
        </p:txBody>
      </p:sp>
      <p:sp>
        <p:nvSpPr>
          <p:cNvPr id="4" name="Espace réservé du numéro de diapositive 3">
            <a:extLst>
              <a:ext uri="{FF2B5EF4-FFF2-40B4-BE49-F238E27FC236}">
                <a16:creationId xmlns:a16="http://schemas.microsoft.com/office/drawing/2014/main" id="{8CCDE3E9-953B-48FC-8810-623DBA0DA1D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C69602E9-34FF-40EC-A6F6-C0F79613FA01}" type="slidenum">
              <a:rPr lang="fr-FR" altLang="fr-FR" sz="1200">
                <a:solidFill>
                  <a:srgbClr val="FFFFFF"/>
                </a:solidFill>
              </a:rPr>
              <a:pPr>
                <a:lnSpc>
                  <a:spcPct val="80000"/>
                </a:lnSpc>
              </a:pPr>
              <a:t>75</a:t>
            </a:fld>
            <a:endParaRPr lang="fr-FR" altLang="fr-FR" sz="1200">
              <a:solidFill>
                <a:srgbClr val="FFFFF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a:extLst>
              <a:ext uri="{FF2B5EF4-FFF2-40B4-BE49-F238E27FC236}">
                <a16:creationId xmlns:a16="http://schemas.microsoft.com/office/drawing/2014/main" id="{4757483E-1388-4E7B-A902-2AD02AD1F590}"/>
              </a:ext>
            </a:extLst>
          </p:cNvPr>
          <p:cNvSpPr>
            <a:spLocks noGrp="1"/>
          </p:cNvSpPr>
          <p:nvPr>
            <p:ph type="title"/>
          </p:nvPr>
        </p:nvSpPr>
        <p:spPr>
          <a:xfrm>
            <a:off x="612775" y="228600"/>
            <a:ext cx="8153400" cy="990600"/>
          </a:xfrm>
        </p:spPr>
        <p:txBody>
          <a:bodyPr/>
          <a:lstStyle/>
          <a:p>
            <a:pPr eaLnBrk="1" hangingPunct="1"/>
            <a:r>
              <a:rPr lang="fr-FR" altLang="fr-FR" sz="3200" b="1"/>
              <a:t>Le stockage des données</a:t>
            </a:r>
            <a:endParaRPr lang="fr-FR" altLang="fr-FR" sz="3200"/>
          </a:p>
        </p:txBody>
      </p:sp>
      <p:sp>
        <p:nvSpPr>
          <p:cNvPr id="93187" name="Espace réservé du contenu 2">
            <a:extLst>
              <a:ext uri="{FF2B5EF4-FFF2-40B4-BE49-F238E27FC236}">
                <a16:creationId xmlns:a16="http://schemas.microsoft.com/office/drawing/2014/main" id="{82154989-DDCA-4117-AD5C-473AE10734A0}"/>
              </a:ext>
            </a:extLst>
          </p:cNvPr>
          <p:cNvSpPr>
            <a:spLocks noGrp="1"/>
          </p:cNvSpPr>
          <p:nvPr>
            <p:ph sz="quarter" idx="1"/>
          </p:nvPr>
        </p:nvSpPr>
        <p:spPr>
          <a:xfrm>
            <a:off x="612775" y="1600200"/>
            <a:ext cx="8153400" cy="4495800"/>
          </a:xfrm>
        </p:spPr>
        <p:txBody>
          <a:bodyPr/>
          <a:lstStyle/>
          <a:p>
            <a:pPr eaLnBrk="1" hangingPunct="1"/>
            <a:r>
              <a:rPr lang="fr-FR" altLang="fr-FR" sz="2800" b="1" i="1"/>
              <a:t>Utilisation des mémoires de masses</a:t>
            </a:r>
            <a:endParaRPr lang="fr-FR" altLang="fr-FR" sz="2800" b="1"/>
          </a:p>
          <a:p>
            <a:pPr eaLnBrk="1" hangingPunct="1"/>
            <a:r>
              <a:rPr lang="fr-FR" altLang="fr-FR" sz="2800"/>
              <a:t>Les cassettes deviennent maintenant inusitées du fait même de leur lenteur d'accès et des performances des disquettes et disques dur.</a:t>
            </a:r>
          </a:p>
          <a:p>
            <a:pPr eaLnBrk="1" hangingPunct="1"/>
            <a:r>
              <a:rPr lang="fr-FR" altLang="fr-FR" sz="2800"/>
              <a:t>Sinon on travaille maintenant de plus en plus sur disque dur, les disquettes et streamer servent qu'au stockage des fichiers.</a:t>
            </a:r>
          </a:p>
        </p:txBody>
      </p:sp>
      <p:sp>
        <p:nvSpPr>
          <p:cNvPr id="4" name="Espace réservé du numéro de diapositive 3">
            <a:extLst>
              <a:ext uri="{FF2B5EF4-FFF2-40B4-BE49-F238E27FC236}">
                <a16:creationId xmlns:a16="http://schemas.microsoft.com/office/drawing/2014/main" id="{CC900B88-BE59-47BC-BDC5-8C080012C91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BF15BF4-37C3-46F7-AF2C-0ABF9A74AD44}" type="slidenum">
              <a:rPr lang="fr-FR" altLang="fr-FR" sz="1200">
                <a:solidFill>
                  <a:srgbClr val="FFFFFF"/>
                </a:solidFill>
              </a:rPr>
              <a:pPr>
                <a:lnSpc>
                  <a:spcPct val="80000"/>
                </a:lnSpc>
              </a:pPr>
              <a:t>76</a:t>
            </a:fld>
            <a:endParaRPr lang="fr-FR" altLang="fr-FR" sz="1200">
              <a:solidFill>
                <a:srgbClr val="FFFFFF"/>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1">
            <a:extLst>
              <a:ext uri="{FF2B5EF4-FFF2-40B4-BE49-F238E27FC236}">
                <a16:creationId xmlns:a16="http://schemas.microsoft.com/office/drawing/2014/main" id="{89FB0568-23C9-4014-907B-1EF08911370B}"/>
              </a:ext>
            </a:extLst>
          </p:cNvPr>
          <p:cNvSpPr>
            <a:spLocks noGrp="1"/>
          </p:cNvSpPr>
          <p:nvPr>
            <p:ph type="title"/>
          </p:nvPr>
        </p:nvSpPr>
        <p:spPr>
          <a:xfrm>
            <a:off x="612775" y="228600"/>
            <a:ext cx="8153400" cy="990600"/>
          </a:xfrm>
        </p:spPr>
        <p:txBody>
          <a:bodyPr/>
          <a:lstStyle/>
          <a:p>
            <a:pPr eaLnBrk="1" hangingPunct="1"/>
            <a:r>
              <a:rPr lang="fr-FR" altLang="fr-FR" sz="3200" b="1"/>
              <a:t>Les imprimantes</a:t>
            </a:r>
            <a:endParaRPr lang="fr-FR" altLang="fr-FR" sz="3200"/>
          </a:p>
        </p:txBody>
      </p:sp>
      <p:sp>
        <p:nvSpPr>
          <p:cNvPr id="94211" name="Espace réservé du contenu 2">
            <a:extLst>
              <a:ext uri="{FF2B5EF4-FFF2-40B4-BE49-F238E27FC236}">
                <a16:creationId xmlns:a16="http://schemas.microsoft.com/office/drawing/2014/main" id="{C74D2611-C22A-47B2-A51E-9647DBEFC352}"/>
              </a:ext>
            </a:extLst>
          </p:cNvPr>
          <p:cNvSpPr>
            <a:spLocks noGrp="1"/>
          </p:cNvSpPr>
          <p:nvPr>
            <p:ph sz="quarter" idx="1"/>
          </p:nvPr>
        </p:nvSpPr>
        <p:spPr>
          <a:xfrm>
            <a:off x="612775" y="1600200"/>
            <a:ext cx="8153400" cy="4495800"/>
          </a:xfrm>
        </p:spPr>
        <p:txBody>
          <a:bodyPr/>
          <a:lstStyle/>
          <a:p>
            <a:pPr algn="just" eaLnBrk="1" hangingPunct="1"/>
            <a:r>
              <a:rPr lang="fr-FR" altLang="fr-FR" sz="2800" b="1" i="1"/>
              <a:t>L'imprimante matricielle</a:t>
            </a:r>
            <a:endParaRPr lang="fr-FR" altLang="fr-FR" sz="2800" b="1"/>
          </a:p>
          <a:p>
            <a:pPr algn="just" eaLnBrk="1" hangingPunct="1"/>
            <a:r>
              <a:rPr lang="fr-FR" altLang="fr-FR" sz="2800"/>
              <a:t>Le principe est qu'une tête d'impression comporte des aiguilles et qu'un ruban encreur se situe entre la tête et le papier. Les aiguilles viennent frapper le ruban encreur pour déposer des points d'encre sur le papier. Le papier est entraîné par un rouleau.</a:t>
            </a:r>
          </a:p>
          <a:p>
            <a:pPr algn="just" eaLnBrk="1" hangingPunct="1"/>
            <a:r>
              <a:rPr lang="fr-FR" altLang="fr-FR" sz="2800"/>
              <a:t>Il y a eu un essai d'imprimante matricielle en couleur. Le ruban encreur dispose de plusieurs bandes (une par couleur primaire).</a:t>
            </a:r>
          </a:p>
        </p:txBody>
      </p:sp>
      <p:sp>
        <p:nvSpPr>
          <p:cNvPr id="4" name="Espace réservé du numéro de diapositive 3">
            <a:extLst>
              <a:ext uri="{FF2B5EF4-FFF2-40B4-BE49-F238E27FC236}">
                <a16:creationId xmlns:a16="http://schemas.microsoft.com/office/drawing/2014/main" id="{7C5737C8-5EA1-4336-A49B-FD487516106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6715B309-687A-45FA-A73E-630E153B5060}" type="slidenum">
              <a:rPr lang="fr-FR" altLang="fr-FR" sz="1200">
                <a:solidFill>
                  <a:srgbClr val="FFFFFF"/>
                </a:solidFill>
              </a:rPr>
              <a:pPr>
                <a:lnSpc>
                  <a:spcPct val="80000"/>
                </a:lnSpc>
              </a:pPr>
              <a:t>77</a:t>
            </a:fld>
            <a:endParaRPr lang="fr-FR" altLang="fr-FR" sz="1200">
              <a:solidFill>
                <a:srgbClr val="FFFF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a:extLst>
              <a:ext uri="{FF2B5EF4-FFF2-40B4-BE49-F238E27FC236}">
                <a16:creationId xmlns:a16="http://schemas.microsoft.com/office/drawing/2014/main" id="{1A937225-9473-4F8A-B519-E7B78F51A3C6}"/>
              </a:ext>
            </a:extLst>
          </p:cNvPr>
          <p:cNvSpPr>
            <a:spLocks noGrp="1"/>
          </p:cNvSpPr>
          <p:nvPr>
            <p:ph type="title"/>
          </p:nvPr>
        </p:nvSpPr>
        <p:spPr>
          <a:xfrm>
            <a:off x="612775" y="228600"/>
            <a:ext cx="8153400" cy="990600"/>
          </a:xfrm>
        </p:spPr>
        <p:txBody>
          <a:bodyPr/>
          <a:lstStyle/>
          <a:p>
            <a:pPr eaLnBrk="1" hangingPunct="1"/>
            <a:r>
              <a:rPr lang="fr-FR" altLang="fr-FR" sz="3200" b="1"/>
              <a:t>Les imprimantes</a:t>
            </a:r>
            <a:endParaRPr lang="fr-FR" altLang="fr-FR" sz="3200"/>
          </a:p>
        </p:txBody>
      </p:sp>
      <p:sp>
        <p:nvSpPr>
          <p:cNvPr id="95235" name="Espace réservé du contenu 2">
            <a:extLst>
              <a:ext uri="{FF2B5EF4-FFF2-40B4-BE49-F238E27FC236}">
                <a16:creationId xmlns:a16="http://schemas.microsoft.com/office/drawing/2014/main" id="{557E0F9B-5375-4B16-818F-3092D0FF0F8A}"/>
              </a:ext>
            </a:extLst>
          </p:cNvPr>
          <p:cNvSpPr>
            <a:spLocks noGrp="1"/>
          </p:cNvSpPr>
          <p:nvPr>
            <p:ph sz="quarter" idx="1"/>
          </p:nvPr>
        </p:nvSpPr>
        <p:spPr>
          <a:xfrm>
            <a:off x="612775" y="1600200"/>
            <a:ext cx="8153400" cy="4495800"/>
          </a:xfrm>
        </p:spPr>
        <p:txBody>
          <a:bodyPr/>
          <a:lstStyle/>
          <a:p>
            <a:pPr algn="just" eaLnBrk="1" hangingPunct="1"/>
            <a:r>
              <a:rPr lang="fr-FR" altLang="fr-FR" sz="2800" b="1" i="1"/>
              <a:t>L'imprimante à jet d'encre</a:t>
            </a:r>
            <a:endParaRPr lang="fr-FR" altLang="fr-FR" sz="2800" b="1"/>
          </a:p>
          <a:p>
            <a:pPr algn="just" eaLnBrk="1" hangingPunct="1"/>
            <a:r>
              <a:rPr lang="fr-FR" altLang="fr-FR" sz="2800"/>
              <a:t>Il n'y a que la tête d'impression et le papier (et bien sûr le rouleau entraînant le papier). Dans la tête d'impression il y a des résistances chauffantes. Avec la chaleur l'encre se dilate et est projetée sur le papier.</a:t>
            </a:r>
          </a:p>
          <a:p>
            <a:pPr algn="just" eaLnBrk="1" hangingPunct="1"/>
            <a:r>
              <a:rPr lang="fr-FR" altLang="fr-FR" sz="2800"/>
              <a:t>Dans la tête d'impression il y a des buses. Les buses (une par ligne) sont comme les aiguilles des seringues, elles guident l'encre vers le papier.</a:t>
            </a:r>
          </a:p>
          <a:p>
            <a:pPr algn="just" eaLnBrk="1" hangingPunct="1"/>
            <a:r>
              <a:rPr lang="fr-FR" altLang="fr-FR" sz="2800"/>
              <a:t>L'avantage est que l'impression est plus silencieuse que le procédé matriciel.</a:t>
            </a:r>
          </a:p>
          <a:p>
            <a:pPr algn="just" eaLnBrk="1" hangingPunct="1"/>
            <a:endParaRPr lang="fr-FR" altLang="fr-FR" sz="2800"/>
          </a:p>
        </p:txBody>
      </p:sp>
      <p:sp>
        <p:nvSpPr>
          <p:cNvPr id="4" name="Espace réservé du numéro de diapositive 3">
            <a:extLst>
              <a:ext uri="{FF2B5EF4-FFF2-40B4-BE49-F238E27FC236}">
                <a16:creationId xmlns:a16="http://schemas.microsoft.com/office/drawing/2014/main" id="{C68B8562-6183-48CC-9F7B-E3DC0CA0CEE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963804ED-6FF9-4392-B216-F18A50DECE4B}" type="slidenum">
              <a:rPr lang="fr-FR" altLang="fr-FR" sz="1200">
                <a:solidFill>
                  <a:srgbClr val="FFFFFF"/>
                </a:solidFill>
              </a:rPr>
              <a:pPr>
                <a:lnSpc>
                  <a:spcPct val="80000"/>
                </a:lnSpc>
              </a:pPr>
              <a:t>78</a:t>
            </a:fld>
            <a:endParaRPr lang="fr-FR" altLang="fr-FR" sz="1200">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1">
            <a:extLst>
              <a:ext uri="{FF2B5EF4-FFF2-40B4-BE49-F238E27FC236}">
                <a16:creationId xmlns:a16="http://schemas.microsoft.com/office/drawing/2014/main" id="{D60F7B59-9EC9-4039-9FF3-9F0A2D202B03}"/>
              </a:ext>
            </a:extLst>
          </p:cNvPr>
          <p:cNvSpPr>
            <a:spLocks noGrp="1"/>
          </p:cNvSpPr>
          <p:nvPr>
            <p:ph type="title"/>
          </p:nvPr>
        </p:nvSpPr>
        <p:spPr>
          <a:xfrm>
            <a:off x="612775" y="228600"/>
            <a:ext cx="8153400" cy="990600"/>
          </a:xfrm>
        </p:spPr>
        <p:txBody>
          <a:bodyPr/>
          <a:lstStyle/>
          <a:p>
            <a:pPr eaLnBrk="1" hangingPunct="1"/>
            <a:r>
              <a:rPr lang="fr-FR" altLang="fr-FR" sz="3200" b="1"/>
              <a:t>Les imprimantes</a:t>
            </a:r>
            <a:endParaRPr lang="fr-FR" altLang="fr-FR" sz="3200"/>
          </a:p>
        </p:txBody>
      </p:sp>
      <p:sp>
        <p:nvSpPr>
          <p:cNvPr id="96259" name="Espace réservé du contenu 2">
            <a:extLst>
              <a:ext uri="{FF2B5EF4-FFF2-40B4-BE49-F238E27FC236}">
                <a16:creationId xmlns:a16="http://schemas.microsoft.com/office/drawing/2014/main" id="{0B675846-49BE-4F6F-A4E6-6DAACDFB2905}"/>
              </a:ext>
            </a:extLst>
          </p:cNvPr>
          <p:cNvSpPr>
            <a:spLocks noGrp="1"/>
          </p:cNvSpPr>
          <p:nvPr>
            <p:ph sz="quarter" idx="1"/>
          </p:nvPr>
        </p:nvSpPr>
        <p:spPr>
          <a:xfrm>
            <a:off x="612775" y="1600200"/>
            <a:ext cx="8153400" cy="4495800"/>
          </a:xfrm>
        </p:spPr>
        <p:txBody>
          <a:bodyPr/>
          <a:lstStyle/>
          <a:p>
            <a:pPr eaLnBrk="1" hangingPunct="1"/>
            <a:r>
              <a:rPr lang="fr-FR" altLang="fr-FR" sz="2800" b="1" i="1"/>
              <a:t>L'imprimante laser</a:t>
            </a:r>
            <a:endParaRPr lang="fr-FR" altLang="fr-FR" sz="2800" b="1"/>
          </a:p>
          <a:p>
            <a:pPr eaLnBrk="1" hangingPunct="1"/>
            <a:r>
              <a:rPr lang="fr-FR" altLang="fr-FR" sz="2800"/>
              <a:t>Ce mode d'impression est dérivé des photocopieuses.</a:t>
            </a:r>
          </a:p>
          <a:p>
            <a:pPr eaLnBrk="1" hangingPunct="1"/>
            <a:r>
              <a:rPr lang="fr-FR" altLang="fr-FR" sz="2800"/>
              <a:t>Le principe est qu'un tambour soit sensible à la lumière (il est dit photosensible).</a:t>
            </a:r>
          </a:p>
        </p:txBody>
      </p:sp>
      <p:sp>
        <p:nvSpPr>
          <p:cNvPr id="4" name="Espace réservé du numéro de diapositive 3">
            <a:extLst>
              <a:ext uri="{FF2B5EF4-FFF2-40B4-BE49-F238E27FC236}">
                <a16:creationId xmlns:a16="http://schemas.microsoft.com/office/drawing/2014/main" id="{A3243B06-3C49-4FFE-9AA2-3FC845B36B0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7DEDF7A9-F6AE-4E82-8824-55AACE4A44C2}" type="slidenum">
              <a:rPr lang="fr-FR" altLang="fr-FR" sz="1200">
                <a:solidFill>
                  <a:srgbClr val="FFFFFF"/>
                </a:solidFill>
              </a:rPr>
              <a:pPr>
                <a:lnSpc>
                  <a:spcPct val="80000"/>
                </a:lnSpc>
              </a:pPr>
              <a:t>79</a:t>
            </a:fld>
            <a:endParaRPr lang="fr-FR" altLang="fr-FR" sz="1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73549079-604E-46EB-B214-7A8ACAF47689}"/>
              </a:ext>
            </a:extLst>
          </p:cNvPr>
          <p:cNvSpPr>
            <a:spLocks noGrp="1" noChangeArrowheads="1"/>
          </p:cNvSpPr>
          <p:nvPr>
            <p:ph sz="quarter" idx="1"/>
          </p:nvPr>
        </p:nvSpPr>
        <p:spPr>
          <a:xfrm>
            <a:off x="323850" y="1571625"/>
            <a:ext cx="8534400" cy="5072063"/>
          </a:xfrm>
        </p:spPr>
        <p:txBody>
          <a:bodyPr>
            <a:normAutofit/>
          </a:bodyPr>
          <a:lstStyle/>
          <a:p>
            <a:pPr marL="609600" indent="-609600" algn="just" eaLnBrk="1" fontAlgn="auto" hangingPunct="1">
              <a:lnSpc>
                <a:spcPct val="80000"/>
              </a:lnSpc>
              <a:spcAft>
                <a:spcPts val="0"/>
              </a:spcAft>
              <a:buFontTx/>
              <a:buNone/>
              <a:defRPr/>
            </a:pPr>
            <a:r>
              <a:rPr lang="fr-FR" b="1" dirty="0"/>
              <a:t>INFORMATIQUE de GESTION:</a:t>
            </a:r>
          </a:p>
          <a:p>
            <a:pPr marL="609600" indent="-609600" algn="just" eaLnBrk="1" fontAlgn="auto" hangingPunct="1">
              <a:lnSpc>
                <a:spcPct val="80000"/>
              </a:lnSpc>
              <a:spcAft>
                <a:spcPts val="0"/>
              </a:spcAft>
              <a:buFont typeface="Wingdings"/>
              <a:buChar char=""/>
              <a:defRPr/>
            </a:pPr>
            <a:endParaRPr lang="fr-FR" sz="1000" dirty="0"/>
          </a:p>
          <a:p>
            <a:pPr algn="just" eaLnBrk="1" hangingPunct="1">
              <a:defRPr/>
            </a:pPr>
            <a:r>
              <a:rPr lang="fr-FR" sz="2800" dirty="0"/>
              <a:t>L'</a:t>
            </a:r>
            <a:r>
              <a:rPr lang="fr-FR" sz="2800" b="1" dirty="0"/>
              <a:t>informatique de gestion</a:t>
            </a:r>
            <a:r>
              <a:rPr lang="fr-FR" sz="2800" dirty="0"/>
              <a:t> est le domaine de l'</a:t>
            </a:r>
            <a:r>
              <a:rPr lang="fr-FR" sz="2800" b="1" dirty="0"/>
              <a:t>informatique</a:t>
            </a:r>
            <a:r>
              <a:rPr lang="fr-FR" sz="2800" dirty="0"/>
              <a:t> se concentrant sur la programmation de logiciels tournés vers la </a:t>
            </a:r>
            <a:r>
              <a:rPr lang="fr-FR" sz="2800" b="1" dirty="0"/>
              <a:t>gestion</a:t>
            </a:r>
            <a:r>
              <a:rPr lang="fr-FR" sz="2800" dirty="0"/>
              <a:t> : comptabilité, finances, ressources humaines, gestion des stocks, logistique, gestion de la production,...</a:t>
            </a:r>
          </a:p>
          <a:p>
            <a:pPr algn="just" eaLnBrk="1" hangingPunct="1">
              <a:defRPr/>
            </a:pPr>
            <a:r>
              <a:rPr lang="fr-FR" sz="2800" dirty="0"/>
              <a:t>C'est le domaine plus « traditionnel » de l'informatique. (Web, multimédia, bases de données, etc.).</a:t>
            </a:r>
          </a:p>
          <a:p>
            <a:pPr algn="just" eaLnBrk="1" hangingPunct="1">
              <a:defRPr/>
            </a:pPr>
            <a:endParaRPr lang="fr-FR" sz="2800" dirty="0"/>
          </a:p>
          <a:p>
            <a:pPr algn="just" eaLnBrk="1" hangingPunct="1">
              <a:defRPr/>
            </a:pPr>
            <a:endParaRPr lang="fr-FR" sz="2800" dirty="0"/>
          </a:p>
        </p:txBody>
      </p:sp>
      <p:sp>
        <p:nvSpPr>
          <p:cNvPr id="7" name="Rectangle 2">
            <a:extLst>
              <a:ext uri="{FF2B5EF4-FFF2-40B4-BE49-F238E27FC236}">
                <a16:creationId xmlns:a16="http://schemas.microsoft.com/office/drawing/2014/main" id="{ED597C8F-636F-4461-B929-C6D3C2D51F44}"/>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30B6B025-94F1-4B86-9F8D-B95817B3E2F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2F2D08DF-A937-4928-998F-B410E8022CF8}" type="slidenum">
              <a:rPr lang="fr-FR" altLang="fr-FR" sz="1200">
                <a:solidFill>
                  <a:srgbClr val="FFFFFF"/>
                </a:solidFill>
              </a:rPr>
              <a:pPr>
                <a:lnSpc>
                  <a:spcPct val="80000"/>
                </a:lnSpc>
              </a:pPr>
              <a:t>8</a:t>
            </a:fld>
            <a:endParaRPr lang="fr-FR" altLang="fr-FR" sz="1200">
              <a:solidFill>
                <a:srgbClr val="FF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Espace réservé du contenu 2">
            <a:extLst>
              <a:ext uri="{FF2B5EF4-FFF2-40B4-BE49-F238E27FC236}">
                <a16:creationId xmlns:a16="http://schemas.microsoft.com/office/drawing/2014/main" id="{1D0B7DBA-A650-4514-8858-1A743543A1BC}"/>
              </a:ext>
            </a:extLst>
          </p:cNvPr>
          <p:cNvSpPr>
            <a:spLocks noGrp="1"/>
          </p:cNvSpPr>
          <p:nvPr>
            <p:ph sz="quarter" idx="1"/>
          </p:nvPr>
        </p:nvSpPr>
        <p:spPr>
          <a:xfrm>
            <a:off x="612775" y="1600200"/>
            <a:ext cx="8153400" cy="4495800"/>
          </a:xfrm>
        </p:spPr>
        <p:txBody>
          <a:bodyPr/>
          <a:lstStyle/>
          <a:p>
            <a:pPr>
              <a:buFont typeface="Wingdings" panose="05000000000000000000" pitchFamily="2" charset="2"/>
              <a:buNone/>
            </a:pPr>
            <a:endParaRPr lang="fr-FR" altLang="fr-FR"/>
          </a:p>
          <a:p>
            <a:pPr>
              <a:buFont typeface="Wingdings" panose="05000000000000000000" pitchFamily="2" charset="2"/>
              <a:buNone/>
            </a:pPr>
            <a:endParaRPr lang="fr-FR" altLang="fr-FR"/>
          </a:p>
          <a:p>
            <a:pPr>
              <a:buFont typeface="Wingdings" panose="05000000000000000000" pitchFamily="2" charset="2"/>
              <a:buNone/>
            </a:pPr>
            <a:endParaRPr lang="fr-FR" altLang="fr-FR"/>
          </a:p>
          <a:p>
            <a:pPr algn="ctr">
              <a:buFont typeface="Wingdings" panose="05000000000000000000" pitchFamily="2" charset="2"/>
              <a:buNone/>
            </a:pPr>
            <a:r>
              <a:rPr lang="fr-FR" altLang="fr-FR" sz="9600"/>
              <a:t>FIN</a:t>
            </a:r>
          </a:p>
        </p:txBody>
      </p:sp>
      <p:sp>
        <p:nvSpPr>
          <p:cNvPr id="4" name="Espace réservé du numéro de diapositive 3">
            <a:extLst>
              <a:ext uri="{FF2B5EF4-FFF2-40B4-BE49-F238E27FC236}">
                <a16:creationId xmlns:a16="http://schemas.microsoft.com/office/drawing/2014/main" id="{4D82BA0D-00AE-4537-9B05-CFCA338AD1A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889B2DD5-995B-484A-8C67-2DAFDAE15D5A}" type="slidenum">
              <a:rPr lang="fr-FR" altLang="fr-FR" sz="1200">
                <a:solidFill>
                  <a:srgbClr val="FFFFFF"/>
                </a:solidFill>
              </a:rPr>
              <a:pPr>
                <a:lnSpc>
                  <a:spcPct val="80000"/>
                </a:lnSpc>
              </a:pPr>
              <a:t>80</a:t>
            </a:fld>
            <a:endParaRPr lang="fr-FR" altLang="fr-F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2AFD8F0F-574F-41CC-A308-B921279CE02B}"/>
              </a:ext>
            </a:extLst>
          </p:cNvPr>
          <p:cNvSpPr>
            <a:spLocks noGrp="1" noChangeArrowheads="1"/>
          </p:cNvSpPr>
          <p:nvPr>
            <p:ph sz="quarter" idx="1"/>
          </p:nvPr>
        </p:nvSpPr>
        <p:spPr>
          <a:xfrm>
            <a:off x="357188" y="1785938"/>
            <a:ext cx="8391525" cy="2571750"/>
          </a:xfrm>
        </p:spPr>
        <p:txBody>
          <a:bodyPr>
            <a:normAutofit/>
          </a:bodyPr>
          <a:lstStyle/>
          <a:p>
            <a:pPr marL="609600" indent="-609600" algn="just" eaLnBrk="1" fontAlgn="auto" hangingPunct="1">
              <a:lnSpc>
                <a:spcPct val="80000"/>
              </a:lnSpc>
              <a:spcAft>
                <a:spcPts val="0"/>
              </a:spcAft>
              <a:buFontTx/>
              <a:buNone/>
              <a:defRPr/>
            </a:pPr>
            <a:r>
              <a:rPr lang="fr-FR" b="1" dirty="0"/>
              <a:t>INFORMATIQUE de GESTION:</a:t>
            </a:r>
          </a:p>
          <a:p>
            <a:pPr marL="609600" indent="-609600" algn="just" eaLnBrk="1" fontAlgn="auto" hangingPunct="1">
              <a:lnSpc>
                <a:spcPct val="80000"/>
              </a:lnSpc>
              <a:spcAft>
                <a:spcPts val="0"/>
              </a:spcAft>
              <a:buFont typeface="Wingdings"/>
              <a:buChar char=""/>
              <a:defRPr/>
            </a:pPr>
            <a:endParaRPr lang="fr-FR" sz="1000" dirty="0"/>
          </a:p>
          <a:p>
            <a:pPr algn="just" eaLnBrk="1" hangingPunct="1">
              <a:defRPr/>
            </a:pPr>
            <a:r>
              <a:rPr lang="fr-FR" sz="2800" dirty="0"/>
              <a:t>L’</a:t>
            </a:r>
            <a:r>
              <a:rPr lang="fr-FR" sz="2800" b="1" dirty="0"/>
              <a:t>informatique de gestion</a:t>
            </a:r>
            <a:r>
              <a:rPr lang="fr-FR" sz="2800" dirty="0"/>
              <a:t> est en grande partie à l'origine des méthodes modernes de conception et de réalisation.</a:t>
            </a:r>
          </a:p>
          <a:p>
            <a:pPr algn="just" eaLnBrk="1" hangingPunct="1">
              <a:defRPr/>
            </a:pPr>
            <a:endParaRPr lang="fr-FR" sz="2800" dirty="0"/>
          </a:p>
          <a:p>
            <a:pPr algn="just" eaLnBrk="1" hangingPunct="1">
              <a:defRPr/>
            </a:pPr>
            <a:endParaRPr lang="fr-FR" sz="2800" dirty="0"/>
          </a:p>
        </p:txBody>
      </p:sp>
      <p:sp>
        <p:nvSpPr>
          <p:cNvPr id="7" name="Rectangle 2">
            <a:extLst>
              <a:ext uri="{FF2B5EF4-FFF2-40B4-BE49-F238E27FC236}">
                <a16:creationId xmlns:a16="http://schemas.microsoft.com/office/drawing/2014/main" id="{662CBB73-6340-435F-8C1E-66D4BE063F46}"/>
              </a:ext>
            </a:extLst>
          </p:cNvPr>
          <p:cNvSpPr txBox="1">
            <a:spLocks noChangeArrowheads="1"/>
          </p:cNvSpPr>
          <p:nvPr/>
        </p:nvSpPr>
        <p:spPr>
          <a:xfrm>
            <a:off x="612775" y="295275"/>
            <a:ext cx="8153400" cy="990600"/>
          </a:xfrm>
          <a:prstGeom prst="rect">
            <a:avLst/>
          </a:prstGeom>
        </p:spPr>
        <p:txBody>
          <a:bodyPr anchor="ctr">
            <a:normAutofit/>
          </a:bodyPr>
          <a:lstStyle/>
          <a:p>
            <a:pPr eaLnBrk="1" fontAlgn="auto" hangingPunct="1">
              <a:spcAft>
                <a:spcPts val="0"/>
              </a:spcAft>
              <a:defRPr/>
            </a:pPr>
            <a:r>
              <a:rPr lang="fr-FR" sz="3600" b="1" dirty="0">
                <a:solidFill>
                  <a:srgbClr val="1F497D"/>
                </a:solidFill>
                <a:latin typeface="Tw Cen MT"/>
                <a:ea typeface="+mj-ea"/>
                <a:cs typeface="+mj-cs"/>
              </a:rPr>
              <a:t>INFORMATIQUE / ORDINATEUR</a:t>
            </a:r>
            <a:endParaRPr lang="fr-FR" sz="4000" b="1" dirty="0">
              <a:solidFill>
                <a:schemeClr val="tx2"/>
              </a:solidFill>
              <a:latin typeface="+mj-lt"/>
              <a:ea typeface="+mj-ea"/>
              <a:cs typeface="+mj-cs"/>
            </a:endParaRPr>
          </a:p>
        </p:txBody>
      </p:sp>
      <p:sp>
        <p:nvSpPr>
          <p:cNvPr id="4" name="Espace réservé du numéro de diapositive 3">
            <a:extLst>
              <a:ext uri="{FF2B5EF4-FFF2-40B4-BE49-F238E27FC236}">
                <a16:creationId xmlns:a16="http://schemas.microsoft.com/office/drawing/2014/main" id="{8585EC30-22A6-4E3E-9A48-38628894E32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EDDA3035-C1AF-44B8-A4AB-6B82D825D448}" type="slidenum">
              <a:rPr lang="fr-FR" altLang="fr-FR" sz="1200">
                <a:solidFill>
                  <a:srgbClr val="FFFFFF"/>
                </a:solidFill>
              </a:rPr>
              <a:pPr>
                <a:lnSpc>
                  <a:spcPct val="80000"/>
                </a:lnSpc>
              </a:pPr>
              <a:t>9</a:t>
            </a:fld>
            <a:endParaRPr lang="fr-FR" altLang="fr-FR" sz="1200">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566</TotalTime>
  <Words>3944</Words>
  <Application>Microsoft Office PowerPoint</Application>
  <PresentationFormat>Affichage à l'écran (4:3)</PresentationFormat>
  <Paragraphs>439</Paragraphs>
  <Slides>80</Slides>
  <Notes>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80</vt:i4>
      </vt:variant>
    </vt:vector>
  </HeadingPairs>
  <TitlesOfParts>
    <vt:vector size="90" baseType="lpstr">
      <vt:lpstr>Arial</vt:lpstr>
      <vt:lpstr>Tw Cen MT</vt:lpstr>
      <vt:lpstr>Wingdings</vt:lpstr>
      <vt:lpstr>Wingdings 2</vt:lpstr>
      <vt:lpstr>Verdana</vt:lpstr>
      <vt:lpstr>Times New Roman</vt:lpstr>
      <vt:lpstr>Calibri</vt:lpstr>
      <vt:lpstr>Médian</vt:lpstr>
      <vt:lpstr>Feuille de calcul Microsoft Excel</vt:lpstr>
      <vt:lpstr>Feuille de calcul Microsoft Office Excel</vt:lpstr>
      <vt:lpstr>l’informatique et l’ordinateur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comprendre l’informatique et l'architecture d'un ordinateur d'aujourd'hui, il faut comprendre leur évolution et comment ont fonctionné leurs ancêtres, et par quels évolutions on est parvenu à l'architecture moderne des ordinateurs!!!</vt:lpstr>
      <vt:lpstr>Présentation PowerPoint</vt:lpstr>
      <vt:lpstr>Présentation PowerPoint</vt:lpstr>
      <vt:lpstr>Présentation PowerPoint</vt:lpstr>
      <vt:lpstr>Présentation PowerPoint</vt:lpstr>
      <vt:lpstr>LA PASCALINE</vt:lpstr>
      <vt:lpstr>LA PASCALINE</vt:lpstr>
      <vt:lpstr>Historique</vt:lpstr>
      <vt:lpstr>Historique</vt:lpstr>
      <vt:lpstr>Historique</vt:lpstr>
      <vt:lpstr>Historique</vt:lpstr>
      <vt:lpstr>Historique</vt:lpstr>
      <vt:lpstr>Principe de fonctionnement</vt:lpstr>
      <vt:lpstr>Historique</vt:lpstr>
      <vt:lpstr>Historique</vt:lpstr>
      <vt:lpstr>Historique</vt:lpstr>
      <vt:lpstr>Historique</vt:lpstr>
      <vt:lpstr>Historique</vt:lpstr>
      <vt:lpstr>Historique</vt:lpstr>
      <vt:lpstr>Historique</vt:lpstr>
      <vt:lpstr>Historique</vt:lpstr>
      <vt:lpstr>Historique</vt:lpstr>
      <vt:lpstr>Historique</vt:lpstr>
      <vt:lpstr>Historique</vt:lpstr>
      <vt:lpstr>Historique</vt:lpstr>
      <vt:lpstr>Historique  Troisième génération (1963-1971)</vt:lpstr>
      <vt:lpstr>Présentation PowerPoint</vt:lpstr>
      <vt:lpstr>Quatrième génération (1971 à nos jours)</vt:lpstr>
      <vt:lpstr>Prochaine génération???</vt:lpstr>
      <vt:lpstr>Les différents ordinateurs</vt:lpstr>
      <vt:lpstr>Les différents ordinateurs</vt:lpstr>
      <vt:lpstr>Types d’ordinateur</vt:lpstr>
      <vt:lpstr>Le PC</vt:lpstr>
      <vt:lpstr>L’ordinateur portable</vt:lpstr>
      <vt:lpstr>Apple, Mac</vt:lpstr>
      <vt:lpstr>Apple, Mac</vt:lpstr>
      <vt:lpstr> Structure générale de l'ordinateur </vt:lpstr>
      <vt:lpstr>Structure générale de l'ordinateur</vt:lpstr>
      <vt:lpstr>Les différents composants  (vue externe)</vt:lpstr>
      <vt:lpstr>Présentation PowerPoint</vt:lpstr>
      <vt:lpstr>Présentation PowerPoint</vt:lpstr>
      <vt:lpstr>Rôle et caractéristiques des composants</vt:lpstr>
      <vt:lpstr>Rappel  Rôle et caractéristiques des composants</vt:lpstr>
      <vt:lpstr>Rappel:  Rôle et caractéristiques des composants</vt:lpstr>
      <vt:lpstr>Rappel  Rôle et caractéristiques des composants</vt:lpstr>
      <vt:lpstr>Présentation PowerPoint</vt:lpstr>
      <vt:lpstr>Fonctionnement interne d'un ordinateur</vt:lpstr>
      <vt:lpstr>Fonctionnement interne d'un ordinateur</vt:lpstr>
      <vt:lpstr>Le code ASCII</vt:lpstr>
      <vt:lpstr>Le code ASCII</vt:lpstr>
      <vt:lpstr>Le code ASCII</vt:lpstr>
      <vt:lpstr>Système numérique</vt:lpstr>
      <vt:lpstr>Schéma général d'un ordinateur</vt:lpstr>
      <vt:lpstr>Schéma général d'un ordinateur</vt:lpstr>
      <vt:lpstr>L'unité centrale</vt:lpstr>
      <vt:lpstr>L'unité centrale (appelé aussi microprocesseur)</vt:lpstr>
      <vt:lpstr>L'unité centrale (appelé aussi microprocesseur)</vt:lpstr>
      <vt:lpstr>Les périphériques</vt:lpstr>
      <vt:lpstr>Les périphériques</vt:lpstr>
      <vt:lpstr>Les périphériques</vt:lpstr>
      <vt:lpstr>Les périphériques</vt:lpstr>
      <vt:lpstr>Les périphériques</vt:lpstr>
      <vt:lpstr>Le stockage des données</vt:lpstr>
      <vt:lpstr>Le stockage des données</vt:lpstr>
      <vt:lpstr>Le stockage des données</vt:lpstr>
      <vt:lpstr>Les imprimantes</vt:lpstr>
      <vt:lpstr>Les imprimantes</vt:lpstr>
      <vt:lpstr>Les imprimantes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iSSA</dc:creator>
  <cp:lastModifiedBy>Thierry Chauvet</cp:lastModifiedBy>
  <cp:revision>18</cp:revision>
  <dcterms:created xsi:type="dcterms:W3CDTF">2005-10-27T13:51:52Z</dcterms:created>
  <dcterms:modified xsi:type="dcterms:W3CDTF">2020-09-05T14:44:06Z</dcterms:modified>
</cp:coreProperties>
</file>